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08B88-6379-4017-821A-EFED615806D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D6A4C07-2592-40CD-B28B-EA7901E6D6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7284D65-3BC0-4E73-B800-3FB64098B254}"/>
              </a:ext>
            </a:extLst>
          </p:cNvPr>
          <p:cNvSpPr>
            <a:spLocks noGrp="1"/>
          </p:cNvSpPr>
          <p:nvPr>
            <p:ph type="dt" sz="half" idx="10"/>
          </p:nvPr>
        </p:nvSpPr>
        <p:spPr/>
        <p:txBody>
          <a:bodyPr/>
          <a:lstStyle/>
          <a:p>
            <a:fld id="{5C809A6E-4FA6-4962-88AE-2B43757E0175}" type="datetimeFigureOut">
              <a:rPr lang="en-GB" smtClean="0"/>
              <a:t>31/12/2020</a:t>
            </a:fld>
            <a:endParaRPr lang="en-GB"/>
          </a:p>
        </p:txBody>
      </p:sp>
      <p:sp>
        <p:nvSpPr>
          <p:cNvPr id="5" name="Footer Placeholder 4">
            <a:extLst>
              <a:ext uri="{FF2B5EF4-FFF2-40B4-BE49-F238E27FC236}">
                <a16:creationId xmlns:a16="http://schemas.microsoft.com/office/drawing/2014/main" id="{74AA93EC-C720-47CC-AB6A-4CBFCC5DEE5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A93A8A2-9F58-4F84-B53E-51594DBF8B75}"/>
              </a:ext>
            </a:extLst>
          </p:cNvPr>
          <p:cNvSpPr>
            <a:spLocks noGrp="1"/>
          </p:cNvSpPr>
          <p:nvPr>
            <p:ph type="sldNum" sz="quarter" idx="12"/>
          </p:nvPr>
        </p:nvSpPr>
        <p:spPr/>
        <p:txBody>
          <a:bodyPr/>
          <a:lstStyle/>
          <a:p>
            <a:fld id="{5A8695EA-6D3F-4499-B3E2-0A76B1547809}" type="slidenum">
              <a:rPr lang="en-GB" smtClean="0"/>
              <a:t>‹#›</a:t>
            </a:fld>
            <a:endParaRPr lang="en-GB"/>
          </a:p>
        </p:txBody>
      </p:sp>
    </p:spTree>
    <p:extLst>
      <p:ext uri="{BB962C8B-B14F-4D97-AF65-F5344CB8AC3E}">
        <p14:creationId xmlns:p14="http://schemas.microsoft.com/office/powerpoint/2010/main" val="19358618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C0AEC-D16F-4C09-85DD-E2E79EB1FBF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F31DB69-5BD5-4069-AF72-60933C7DCAF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9E4DEDB-56F1-48EE-96EF-294E71A9E109}"/>
              </a:ext>
            </a:extLst>
          </p:cNvPr>
          <p:cNvSpPr>
            <a:spLocks noGrp="1"/>
          </p:cNvSpPr>
          <p:nvPr>
            <p:ph type="dt" sz="half" idx="10"/>
          </p:nvPr>
        </p:nvSpPr>
        <p:spPr/>
        <p:txBody>
          <a:bodyPr/>
          <a:lstStyle/>
          <a:p>
            <a:fld id="{5C809A6E-4FA6-4962-88AE-2B43757E0175}" type="datetimeFigureOut">
              <a:rPr lang="en-GB" smtClean="0"/>
              <a:t>31/12/2020</a:t>
            </a:fld>
            <a:endParaRPr lang="en-GB"/>
          </a:p>
        </p:txBody>
      </p:sp>
      <p:sp>
        <p:nvSpPr>
          <p:cNvPr id="5" name="Footer Placeholder 4">
            <a:extLst>
              <a:ext uri="{FF2B5EF4-FFF2-40B4-BE49-F238E27FC236}">
                <a16:creationId xmlns:a16="http://schemas.microsoft.com/office/drawing/2014/main" id="{F412A863-AC62-43EC-93E0-FBFEC80CBE9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6736C02-73E7-4FA4-A188-F538D664EAA0}"/>
              </a:ext>
            </a:extLst>
          </p:cNvPr>
          <p:cNvSpPr>
            <a:spLocks noGrp="1"/>
          </p:cNvSpPr>
          <p:nvPr>
            <p:ph type="sldNum" sz="quarter" idx="12"/>
          </p:nvPr>
        </p:nvSpPr>
        <p:spPr/>
        <p:txBody>
          <a:bodyPr/>
          <a:lstStyle/>
          <a:p>
            <a:fld id="{5A8695EA-6D3F-4499-B3E2-0A76B1547809}" type="slidenum">
              <a:rPr lang="en-GB" smtClean="0"/>
              <a:t>‹#›</a:t>
            </a:fld>
            <a:endParaRPr lang="en-GB"/>
          </a:p>
        </p:txBody>
      </p:sp>
    </p:spTree>
    <p:extLst>
      <p:ext uri="{BB962C8B-B14F-4D97-AF65-F5344CB8AC3E}">
        <p14:creationId xmlns:p14="http://schemas.microsoft.com/office/powerpoint/2010/main" val="21658025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4E511-CF9E-42C4-9F4E-D3326602887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537C4A2-31C2-49C6-ADF0-9E2132B094E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BF6CF8C-DC36-4FDA-9BFE-3A257713FCEC}"/>
              </a:ext>
            </a:extLst>
          </p:cNvPr>
          <p:cNvSpPr>
            <a:spLocks noGrp="1"/>
          </p:cNvSpPr>
          <p:nvPr>
            <p:ph type="dt" sz="half" idx="10"/>
          </p:nvPr>
        </p:nvSpPr>
        <p:spPr/>
        <p:txBody>
          <a:bodyPr/>
          <a:lstStyle/>
          <a:p>
            <a:fld id="{5C809A6E-4FA6-4962-88AE-2B43757E0175}" type="datetimeFigureOut">
              <a:rPr lang="en-GB" smtClean="0"/>
              <a:t>31/12/2020</a:t>
            </a:fld>
            <a:endParaRPr lang="en-GB"/>
          </a:p>
        </p:txBody>
      </p:sp>
      <p:sp>
        <p:nvSpPr>
          <p:cNvPr id="5" name="Footer Placeholder 4">
            <a:extLst>
              <a:ext uri="{FF2B5EF4-FFF2-40B4-BE49-F238E27FC236}">
                <a16:creationId xmlns:a16="http://schemas.microsoft.com/office/drawing/2014/main" id="{05F77897-887E-487B-8B7F-F71C571ACC0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64468FE-F405-4F38-9789-5594ADAF6436}"/>
              </a:ext>
            </a:extLst>
          </p:cNvPr>
          <p:cNvSpPr>
            <a:spLocks noGrp="1"/>
          </p:cNvSpPr>
          <p:nvPr>
            <p:ph type="sldNum" sz="quarter" idx="12"/>
          </p:nvPr>
        </p:nvSpPr>
        <p:spPr/>
        <p:txBody>
          <a:bodyPr/>
          <a:lstStyle/>
          <a:p>
            <a:fld id="{5A8695EA-6D3F-4499-B3E2-0A76B1547809}" type="slidenum">
              <a:rPr lang="en-GB" smtClean="0"/>
              <a:t>‹#›</a:t>
            </a:fld>
            <a:endParaRPr lang="en-GB"/>
          </a:p>
        </p:txBody>
      </p:sp>
    </p:spTree>
    <p:extLst>
      <p:ext uri="{BB962C8B-B14F-4D97-AF65-F5344CB8AC3E}">
        <p14:creationId xmlns:p14="http://schemas.microsoft.com/office/powerpoint/2010/main" val="39955521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ECFA2-30F0-468F-B9FC-C0851B79817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B7EA423-B3E8-47F9-8DE5-0A9155F995D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6952391-39D5-46AA-AB23-684C505ECD6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6A3F39C-370D-4E71-A00E-D01E0540089F}"/>
              </a:ext>
            </a:extLst>
          </p:cNvPr>
          <p:cNvSpPr>
            <a:spLocks noGrp="1"/>
          </p:cNvSpPr>
          <p:nvPr>
            <p:ph type="dt" sz="half" idx="10"/>
          </p:nvPr>
        </p:nvSpPr>
        <p:spPr/>
        <p:txBody>
          <a:bodyPr/>
          <a:lstStyle/>
          <a:p>
            <a:fld id="{5C809A6E-4FA6-4962-88AE-2B43757E0175}" type="datetimeFigureOut">
              <a:rPr lang="en-GB" smtClean="0"/>
              <a:t>31/12/2020</a:t>
            </a:fld>
            <a:endParaRPr lang="en-GB"/>
          </a:p>
        </p:txBody>
      </p:sp>
      <p:sp>
        <p:nvSpPr>
          <p:cNvPr id="6" name="Footer Placeholder 5">
            <a:extLst>
              <a:ext uri="{FF2B5EF4-FFF2-40B4-BE49-F238E27FC236}">
                <a16:creationId xmlns:a16="http://schemas.microsoft.com/office/drawing/2014/main" id="{C39FF493-B955-433C-9E1D-16765B3F0DC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04FA218-D2BF-460F-9047-F24453FA4CFD}"/>
              </a:ext>
            </a:extLst>
          </p:cNvPr>
          <p:cNvSpPr>
            <a:spLocks noGrp="1"/>
          </p:cNvSpPr>
          <p:nvPr>
            <p:ph type="sldNum" sz="quarter" idx="12"/>
          </p:nvPr>
        </p:nvSpPr>
        <p:spPr/>
        <p:txBody>
          <a:bodyPr/>
          <a:lstStyle/>
          <a:p>
            <a:fld id="{5A8695EA-6D3F-4499-B3E2-0A76B1547809}" type="slidenum">
              <a:rPr lang="en-GB" smtClean="0"/>
              <a:t>‹#›</a:t>
            </a:fld>
            <a:endParaRPr lang="en-GB"/>
          </a:p>
        </p:txBody>
      </p:sp>
    </p:spTree>
    <p:extLst>
      <p:ext uri="{BB962C8B-B14F-4D97-AF65-F5344CB8AC3E}">
        <p14:creationId xmlns:p14="http://schemas.microsoft.com/office/powerpoint/2010/main" val="15229106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A229C-34DC-4F14-AD5F-ABFFFDB12CD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A3A399D-EFF7-4DC8-A6F1-639968B11FB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8CC35D2-2FBE-48D9-AE8F-4E76A267BD7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DB223DA-C559-4992-8A0B-CC38F5ED4BA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2A058DB-F657-46DA-B1B3-A2556179DD5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04F4FAA-2DE7-4108-B8EF-743E220CC4E4}"/>
              </a:ext>
            </a:extLst>
          </p:cNvPr>
          <p:cNvSpPr>
            <a:spLocks noGrp="1"/>
          </p:cNvSpPr>
          <p:nvPr>
            <p:ph type="dt" sz="half" idx="10"/>
          </p:nvPr>
        </p:nvSpPr>
        <p:spPr/>
        <p:txBody>
          <a:bodyPr/>
          <a:lstStyle/>
          <a:p>
            <a:fld id="{5C809A6E-4FA6-4962-88AE-2B43757E0175}" type="datetimeFigureOut">
              <a:rPr lang="en-GB" smtClean="0"/>
              <a:t>31/12/2020</a:t>
            </a:fld>
            <a:endParaRPr lang="en-GB"/>
          </a:p>
        </p:txBody>
      </p:sp>
      <p:sp>
        <p:nvSpPr>
          <p:cNvPr id="8" name="Footer Placeholder 7">
            <a:extLst>
              <a:ext uri="{FF2B5EF4-FFF2-40B4-BE49-F238E27FC236}">
                <a16:creationId xmlns:a16="http://schemas.microsoft.com/office/drawing/2014/main" id="{1257CB96-8BFC-47E0-B732-FE589531EBC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9E8520D-24C5-40FA-B7BA-39D9766B5A31}"/>
              </a:ext>
            </a:extLst>
          </p:cNvPr>
          <p:cNvSpPr>
            <a:spLocks noGrp="1"/>
          </p:cNvSpPr>
          <p:nvPr>
            <p:ph type="sldNum" sz="quarter" idx="12"/>
          </p:nvPr>
        </p:nvSpPr>
        <p:spPr/>
        <p:txBody>
          <a:bodyPr/>
          <a:lstStyle/>
          <a:p>
            <a:fld id="{5A8695EA-6D3F-4499-B3E2-0A76B1547809}" type="slidenum">
              <a:rPr lang="en-GB" smtClean="0"/>
              <a:t>‹#›</a:t>
            </a:fld>
            <a:endParaRPr lang="en-GB"/>
          </a:p>
        </p:txBody>
      </p:sp>
    </p:spTree>
    <p:extLst>
      <p:ext uri="{BB962C8B-B14F-4D97-AF65-F5344CB8AC3E}">
        <p14:creationId xmlns:p14="http://schemas.microsoft.com/office/powerpoint/2010/main" val="102300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C7573-008C-4F45-A019-936FBE0DAD7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13A028A-6B78-4F35-B0E0-CC24A4CF5599}"/>
              </a:ext>
            </a:extLst>
          </p:cNvPr>
          <p:cNvSpPr>
            <a:spLocks noGrp="1"/>
          </p:cNvSpPr>
          <p:nvPr>
            <p:ph type="dt" sz="half" idx="10"/>
          </p:nvPr>
        </p:nvSpPr>
        <p:spPr/>
        <p:txBody>
          <a:bodyPr/>
          <a:lstStyle/>
          <a:p>
            <a:fld id="{5C809A6E-4FA6-4962-88AE-2B43757E0175}" type="datetimeFigureOut">
              <a:rPr lang="en-GB" smtClean="0"/>
              <a:t>31/12/2020</a:t>
            </a:fld>
            <a:endParaRPr lang="en-GB"/>
          </a:p>
        </p:txBody>
      </p:sp>
      <p:sp>
        <p:nvSpPr>
          <p:cNvPr id="4" name="Footer Placeholder 3">
            <a:extLst>
              <a:ext uri="{FF2B5EF4-FFF2-40B4-BE49-F238E27FC236}">
                <a16:creationId xmlns:a16="http://schemas.microsoft.com/office/drawing/2014/main" id="{67CF2F31-2EF4-4F76-9C39-86E531B5948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F748846-A3FD-4BBF-913D-DD4DADC09D7D}"/>
              </a:ext>
            </a:extLst>
          </p:cNvPr>
          <p:cNvSpPr>
            <a:spLocks noGrp="1"/>
          </p:cNvSpPr>
          <p:nvPr>
            <p:ph type="sldNum" sz="quarter" idx="12"/>
          </p:nvPr>
        </p:nvSpPr>
        <p:spPr/>
        <p:txBody>
          <a:bodyPr/>
          <a:lstStyle/>
          <a:p>
            <a:fld id="{5A8695EA-6D3F-4499-B3E2-0A76B1547809}" type="slidenum">
              <a:rPr lang="en-GB" smtClean="0"/>
              <a:t>‹#›</a:t>
            </a:fld>
            <a:endParaRPr lang="en-GB"/>
          </a:p>
        </p:txBody>
      </p:sp>
    </p:spTree>
    <p:extLst>
      <p:ext uri="{BB962C8B-B14F-4D97-AF65-F5344CB8AC3E}">
        <p14:creationId xmlns:p14="http://schemas.microsoft.com/office/powerpoint/2010/main" val="21230421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A18158C-8ED6-4C58-BA43-EC528245121C}"/>
              </a:ext>
            </a:extLst>
          </p:cNvPr>
          <p:cNvSpPr>
            <a:spLocks noGrp="1"/>
          </p:cNvSpPr>
          <p:nvPr>
            <p:ph type="dt" sz="half" idx="10"/>
          </p:nvPr>
        </p:nvSpPr>
        <p:spPr/>
        <p:txBody>
          <a:bodyPr/>
          <a:lstStyle/>
          <a:p>
            <a:fld id="{5C809A6E-4FA6-4962-88AE-2B43757E0175}" type="datetimeFigureOut">
              <a:rPr lang="en-GB" smtClean="0"/>
              <a:t>31/12/2020</a:t>
            </a:fld>
            <a:endParaRPr lang="en-GB"/>
          </a:p>
        </p:txBody>
      </p:sp>
      <p:sp>
        <p:nvSpPr>
          <p:cNvPr id="3" name="Footer Placeholder 2">
            <a:extLst>
              <a:ext uri="{FF2B5EF4-FFF2-40B4-BE49-F238E27FC236}">
                <a16:creationId xmlns:a16="http://schemas.microsoft.com/office/drawing/2014/main" id="{9D6EA9C9-E909-42A4-B1F1-74A3149279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E0F7657-D831-4A1A-AAD3-A2F7C18728D2}"/>
              </a:ext>
            </a:extLst>
          </p:cNvPr>
          <p:cNvSpPr>
            <a:spLocks noGrp="1"/>
          </p:cNvSpPr>
          <p:nvPr>
            <p:ph type="sldNum" sz="quarter" idx="12"/>
          </p:nvPr>
        </p:nvSpPr>
        <p:spPr/>
        <p:txBody>
          <a:bodyPr/>
          <a:lstStyle/>
          <a:p>
            <a:fld id="{5A8695EA-6D3F-4499-B3E2-0A76B1547809}" type="slidenum">
              <a:rPr lang="en-GB" smtClean="0"/>
              <a:t>‹#›</a:t>
            </a:fld>
            <a:endParaRPr lang="en-GB"/>
          </a:p>
        </p:txBody>
      </p:sp>
    </p:spTree>
    <p:extLst>
      <p:ext uri="{BB962C8B-B14F-4D97-AF65-F5344CB8AC3E}">
        <p14:creationId xmlns:p14="http://schemas.microsoft.com/office/powerpoint/2010/main" val="1515575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6A83C-544D-4B56-8299-CEC80A2D8D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011E210-089F-4D8C-80C5-9611546484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56F69D7-3552-4E38-A266-0DCF68A6CF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EF0D214-4C0C-432C-8C24-F750D4800E15}"/>
              </a:ext>
            </a:extLst>
          </p:cNvPr>
          <p:cNvSpPr>
            <a:spLocks noGrp="1"/>
          </p:cNvSpPr>
          <p:nvPr>
            <p:ph type="dt" sz="half" idx="10"/>
          </p:nvPr>
        </p:nvSpPr>
        <p:spPr/>
        <p:txBody>
          <a:bodyPr/>
          <a:lstStyle/>
          <a:p>
            <a:fld id="{5C809A6E-4FA6-4962-88AE-2B43757E0175}" type="datetimeFigureOut">
              <a:rPr lang="en-GB" smtClean="0"/>
              <a:t>31/12/2020</a:t>
            </a:fld>
            <a:endParaRPr lang="en-GB"/>
          </a:p>
        </p:txBody>
      </p:sp>
      <p:sp>
        <p:nvSpPr>
          <p:cNvPr id="6" name="Footer Placeholder 5">
            <a:extLst>
              <a:ext uri="{FF2B5EF4-FFF2-40B4-BE49-F238E27FC236}">
                <a16:creationId xmlns:a16="http://schemas.microsoft.com/office/drawing/2014/main" id="{64E0932D-A6FC-40A8-AC9A-33DFC6C456D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AACB08D-B29B-4BA1-A227-7BB57EBB9312}"/>
              </a:ext>
            </a:extLst>
          </p:cNvPr>
          <p:cNvSpPr>
            <a:spLocks noGrp="1"/>
          </p:cNvSpPr>
          <p:nvPr>
            <p:ph type="sldNum" sz="quarter" idx="12"/>
          </p:nvPr>
        </p:nvSpPr>
        <p:spPr/>
        <p:txBody>
          <a:bodyPr/>
          <a:lstStyle/>
          <a:p>
            <a:fld id="{5A8695EA-6D3F-4499-B3E2-0A76B1547809}" type="slidenum">
              <a:rPr lang="en-GB" smtClean="0"/>
              <a:t>‹#›</a:t>
            </a:fld>
            <a:endParaRPr lang="en-GB"/>
          </a:p>
        </p:txBody>
      </p:sp>
    </p:spTree>
    <p:extLst>
      <p:ext uri="{BB962C8B-B14F-4D97-AF65-F5344CB8AC3E}">
        <p14:creationId xmlns:p14="http://schemas.microsoft.com/office/powerpoint/2010/main" val="40717564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CE60C-6B51-453D-ABC3-F579D245EC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B3B8D64-15D6-47D5-8493-81FED378CC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12C5C30-2E3D-4A34-B99D-6D51B45D06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1D68D8-DE96-42BF-9051-59A345081556}"/>
              </a:ext>
            </a:extLst>
          </p:cNvPr>
          <p:cNvSpPr>
            <a:spLocks noGrp="1"/>
          </p:cNvSpPr>
          <p:nvPr>
            <p:ph type="dt" sz="half" idx="10"/>
          </p:nvPr>
        </p:nvSpPr>
        <p:spPr/>
        <p:txBody>
          <a:bodyPr/>
          <a:lstStyle/>
          <a:p>
            <a:fld id="{5C809A6E-4FA6-4962-88AE-2B43757E0175}" type="datetimeFigureOut">
              <a:rPr lang="en-GB" smtClean="0"/>
              <a:t>31/12/2020</a:t>
            </a:fld>
            <a:endParaRPr lang="en-GB"/>
          </a:p>
        </p:txBody>
      </p:sp>
      <p:sp>
        <p:nvSpPr>
          <p:cNvPr id="6" name="Footer Placeholder 5">
            <a:extLst>
              <a:ext uri="{FF2B5EF4-FFF2-40B4-BE49-F238E27FC236}">
                <a16:creationId xmlns:a16="http://schemas.microsoft.com/office/drawing/2014/main" id="{97D1D5E4-B428-41BD-81A1-155BFDC2721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A0F37D5-56F1-40C3-9AFE-243E7A9303D7}"/>
              </a:ext>
            </a:extLst>
          </p:cNvPr>
          <p:cNvSpPr>
            <a:spLocks noGrp="1"/>
          </p:cNvSpPr>
          <p:nvPr>
            <p:ph type="sldNum" sz="quarter" idx="12"/>
          </p:nvPr>
        </p:nvSpPr>
        <p:spPr/>
        <p:txBody>
          <a:bodyPr/>
          <a:lstStyle/>
          <a:p>
            <a:fld id="{5A8695EA-6D3F-4499-B3E2-0A76B1547809}" type="slidenum">
              <a:rPr lang="en-GB" smtClean="0"/>
              <a:t>‹#›</a:t>
            </a:fld>
            <a:endParaRPr lang="en-GB"/>
          </a:p>
        </p:txBody>
      </p:sp>
    </p:spTree>
    <p:extLst>
      <p:ext uri="{BB962C8B-B14F-4D97-AF65-F5344CB8AC3E}">
        <p14:creationId xmlns:p14="http://schemas.microsoft.com/office/powerpoint/2010/main" val="34698104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32117-D6F4-4CFB-8B88-BA6F4B95E81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F00362A-408E-46DC-A755-6BE69535606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2E82801-715C-4329-A766-D924146B65DC}"/>
              </a:ext>
            </a:extLst>
          </p:cNvPr>
          <p:cNvSpPr>
            <a:spLocks noGrp="1"/>
          </p:cNvSpPr>
          <p:nvPr>
            <p:ph type="dt" sz="half" idx="10"/>
          </p:nvPr>
        </p:nvSpPr>
        <p:spPr/>
        <p:txBody>
          <a:bodyPr/>
          <a:lstStyle/>
          <a:p>
            <a:fld id="{5C809A6E-4FA6-4962-88AE-2B43757E0175}" type="datetimeFigureOut">
              <a:rPr lang="en-GB" smtClean="0"/>
              <a:t>31/12/2020</a:t>
            </a:fld>
            <a:endParaRPr lang="en-GB"/>
          </a:p>
        </p:txBody>
      </p:sp>
      <p:sp>
        <p:nvSpPr>
          <p:cNvPr id="5" name="Footer Placeholder 4">
            <a:extLst>
              <a:ext uri="{FF2B5EF4-FFF2-40B4-BE49-F238E27FC236}">
                <a16:creationId xmlns:a16="http://schemas.microsoft.com/office/drawing/2014/main" id="{32139FE6-C036-46ED-BE2B-FB76B5543F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61F5FEA-89CF-4C25-AF44-8F639D5A3623}"/>
              </a:ext>
            </a:extLst>
          </p:cNvPr>
          <p:cNvSpPr>
            <a:spLocks noGrp="1"/>
          </p:cNvSpPr>
          <p:nvPr>
            <p:ph type="sldNum" sz="quarter" idx="12"/>
          </p:nvPr>
        </p:nvSpPr>
        <p:spPr/>
        <p:txBody>
          <a:bodyPr/>
          <a:lstStyle/>
          <a:p>
            <a:fld id="{5A8695EA-6D3F-4499-B3E2-0A76B1547809}" type="slidenum">
              <a:rPr lang="en-GB" smtClean="0"/>
              <a:t>‹#›</a:t>
            </a:fld>
            <a:endParaRPr lang="en-GB"/>
          </a:p>
        </p:txBody>
      </p:sp>
    </p:spTree>
    <p:extLst>
      <p:ext uri="{BB962C8B-B14F-4D97-AF65-F5344CB8AC3E}">
        <p14:creationId xmlns:p14="http://schemas.microsoft.com/office/powerpoint/2010/main" val="651577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04B97B3-82E6-48D0-BCD2-CA1F5667536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5E9A906-64D6-4F3E-B41A-CA0BE634F6A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4586245-10DE-4A8E-BCF5-4AE69182BFE4}"/>
              </a:ext>
            </a:extLst>
          </p:cNvPr>
          <p:cNvSpPr>
            <a:spLocks noGrp="1"/>
          </p:cNvSpPr>
          <p:nvPr>
            <p:ph type="dt" sz="half" idx="10"/>
          </p:nvPr>
        </p:nvSpPr>
        <p:spPr/>
        <p:txBody>
          <a:bodyPr/>
          <a:lstStyle/>
          <a:p>
            <a:fld id="{5C809A6E-4FA6-4962-88AE-2B43757E0175}" type="datetimeFigureOut">
              <a:rPr lang="en-GB" smtClean="0"/>
              <a:t>31/12/2020</a:t>
            </a:fld>
            <a:endParaRPr lang="en-GB"/>
          </a:p>
        </p:txBody>
      </p:sp>
      <p:sp>
        <p:nvSpPr>
          <p:cNvPr id="5" name="Footer Placeholder 4">
            <a:extLst>
              <a:ext uri="{FF2B5EF4-FFF2-40B4-BE49-F238E27FC236}">
                <a16:creationId xmlns:a16="http://schemas.microsoft.com/office/drawing/2014/main" id="{F3E327D7-7AF4-45B7-B348-6DB2395DBBA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038C39B-31A8-4493-A937-132E152287FC}"/>
              </a:ext>
            </a:extLst>
          </p:cNvPr>
          <p:cNvSpPr>
            <a:spLocks noGrp="1"/>
          </p:cNvSpPr>
          <p:nvPr>
            <p:ph type="sldNum" sz="quarter" idx="12"/>
          </p:nvPr>
        </p:nvSpPr>
        <p:spPr/>
        <p:txBody>
          <a:bodyPr/>
          <a:lstStyle/>
          <a:p>
            <a:fld id="{5A8695EA-6D3F-4499-B3E2-0A76B1547809}" type="slidenum">
              <a:rPr lang="en-GB" smtClean="0"/>
              <a:t>‹#›</a:t>
            </a:fld>
            <a:endParaRPr lang="en-GB"/>
          </a:p>
        </p:txBody>
      </p:sp>
    </p:spTree>
    <p:extLst>
      <p:ext uri="{BB962C8B-B14F-4D97-AF65-F5344CB8AC3E}">
        <p14:creationId xmlns:p14="http://schemas.microsoft.com/office/powerpoint/2010/main" val="8820058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576A6C2-3AC0-4461-9636-485DC27DD7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95206B7-975D-48F3-BB5F-EDCBE197DF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3ECF05C-3B21-41BC-8171-D475CF5CF4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809A6E-4FA6-4962-88AE-2B43757E0175}" type="datetimeFigureOut">
              <a:rPr lang="en-GB" smtClean="0"/>
              <a:t>31/12/2020</a:t>
            </a:fld>
            <a:endParaRPr lang="en-GB"/>
          </a:p>
        </p:txBody>
      </p:sp>
      <p:sp>
        <p:nvSpPr>
          <p:cNvPr id="5" name="Footer Placeholder 4">
            <a:extLst>
              <a:ext uri="{FF2B5EF4-FFF2-40B4-BE49-F238E27FC236}">
                <a16:creationId xmlns:a16="http://schemas.microsoft.com/office/drawing/2014/main" id="{17EF1223-58BD-4274-9BB2-D99C3E3355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787C624-EE46-46BB-B982-B05646DAE8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8695EA-6D3F-4499-B3E2-0A76B1547809}" type="slidenum">
              <a:rPr lang="en-GB" smtClean="0"/>
              <a:t>‹#›</a:t>
            </a:fld>
            <a:endParaRPr lang="en-GB"/>
          </a:p>
        </p:txBody>
      </p:sp>
    </p:spTree>
    <p:extLst>
      <p:ext uri="{BB962C8B-B14F-4D97-AF65-F5344CB8AC3E}">
        <p14:creationId xmlns:p14="http://schemas.microsoft.com/office/powerpoint/2010/main" val="12614127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82366-99DD-4D97-ABD8-44BAE38203F4}"/>
              </a:ext>
            </a:extLst>
          </p:cNvPr>
          <p:cNvSpPr>
            <a:spLocks noGrp="1"/>
          </p:cNvSpPr>
          <p:nvPr>
            <p:ph type="ctrTitle"/>
          </p:nvPr>
        </p:nvSpPr>
        <p:spPr/>
        <p:txBody>
          <a:bodyPr/>
          <a:lstStyle/>
          <a:p>
            <a:r>
              <a:rPr lang="en-GB" dirty="0"/>
              <a:t>TYPES OF PROBABILITY SAMPLING TECHNIQUE</a:t>
            </a:r>
          </a:p>
        </p:txBody>
      </p:sp>
      <p:sp>
        <p:nvSpPr>
          <p:cNvPr id="3" name="Subtitle 2">
            <a:extLst>
              <a:ext uri="{FF2B5EF4-FFF2-40B4-BE49-F238E27FC236}">
                <a16:creationId xmlns:a16="http://schemas.microsoft.com/office/drawing/2014/main" id="{709FCD32-42AB-474C-994C-9A7F75092550}"/>
              </a:ext>
            </a:extLst>
          </p:cNvPr>
          <p:cNvSpPr>
            <a:spLocks noGrp="1"/>
          </p:cNvSpPr>
          <p:nvPr>
            <p:ph type="subTitle" idx="1"/>
          </p:nvPr>
        </p:nvSpPr>
        <p:spPr/>
        <p:txBody>
          <a:bodyPr/>
          <a:lstStyle/>
          <a:p>
            <a:r>
              <a:rPr lang="en-GB" dirty="0"/>
              <a:t>BY</a:t>
            </a:r>
          </a:p>
          <a:p>
            <a:r>
              <a:rPr lang="en-GB" dirty="0"/>
              <a:t>SAJID NAWAZ</a:t>
            </a:r>
          </a:p>
          <a:p>
            <a:r>
              <a:rPr lang="en-GB" dirty="0"/>
              <a:t>LECTURER</a:t>
            </a:r>
          </a:p>
        </p:txBody>
      </p:sp>
    </p:spTree>
    <p:extLst>
      <p:ext uri="{BB962C8B-B14F-4D97-AF65-F5344CB8AC3E}">
        <p14:creationId xmlns:p14="http://schemas.microsoft.com/office/powerpoint/2010/main" val="17096041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95282-1CC0-4EDB-A0BE-D754AD3D42A9}"/>
              </a:ext>
            </a:extLst>
          </p:cNvPr>
          <p:cNvSpPr>
            <a:spLocks noGrp="1"/>
          </p:cNvSpPr>
          <p:nvPr>
            <p:ph type="title"/>
          </p:nvPr>
        </p:nvSpPr>
        <p:spPr/>
        <p:txBody>
          <a:bodyPr/>
          <a:lstStyle/>
          <a:p>
            <a:r>
              <a:rPr lang="en-GB" b="1" dirty="0"/>
              <a:t>Types of probability/random sampling technique</a:t>
            </a:r>
          </a:p>
        </p:txBody>
      </p:sp>
      <p:sp>
        <p:nvSpPr>
          <p:cNvPr id="3" name="Content Placeholder 2">
            <a:extLst>
              <a:ext uri="{FF2B5EF4-FFF2-40B4-BE49-F238E27FC236}">
                <a16:creationId xmlns:a16="http://schemas.microsoft.com/office/drawing/2014/main" id="{676D58E2-2FE8-4D09-A4DF-6C7BFF6A57D2}"/>
              </a:ext>
            </a:extLst>
          </p:cNvPr>
          <p:cNvSpPr>
            <a:spLocks noGrp="1"/>
          </p:cNvSpPr>
          <p:nvPr>
            <p:ph idx="1"/>
          </p:nvPr>
        </p:nvSpPr>
        <p:spPr>
          <a:xfrm>
            <a:off x="838200" y="1690688"/>
            <a:ext cx="10515600" cy="4802187"/>
          </a:xfrm>
        </p:spPr>
        <p:txBody>
          <a:bodyPr>
            <a:normAutofit fontScale="92500" lnSpcReduction="10000"/>
          </a:bodyPr>
          <a:lstStyle/>
          <a:p>
            <a:pPr marL="0" indent="0" algn="just">
              <a:buNone/>
            </a:pPr>
            <a:r>
              <a:rPr lang="en-GB" dirty="0"/>
              <a:t>Probability sampling means that every member of the population has a chance of being selected. It is mainly used in quantitative research. If you want to produce results that are representative of the whole population, you need to use a probability sampling technique. There are three commonly used types of random sampling techniques: Simple random sampling, Stratified sampling and Cluster sampling technique.</a:t>
            </a:r>
          </a:p>
          <a:p>
            <a:pPr marL="514350" indent="-514350" algn="just">
              <a:buAutoNum type="arabicPeriod"/>
            </a:pPr>
            <a:r>
              <a:rPr lang="en-GB" b="1" dirty="0"/>
              <a:t>Simple Random Sampling Technique:-</a:t>
            </a:r>
          </a:p>
          <a:p>
            <a:pPr marL="0" indent="0" algn="just">
              <a:buNone/>
            </a:pPr>
            <a:r>
              <a:rPr lang="en-GB" dirty="0"/>
              <a:t>This is the most commonly used method of selecting a probability sample. The technique in which each and every individual in the population has equal and independent chances of selection in sample is called simple random sampling technique. </a:t>
            </a:r>
          </a:p>
          <a:p>
            <a:pPr marL="0" indent="0" algn="just">
              <a:buNone/>
            </a:pPr>
            <a:r>
              <a:rPr lang="en-GB" dirty="0"/>
              <a:t>We can select our sample from the population by using fishbowl method, a table for random numbers or a computer program. </a:t>
            </a:r>
          </a:p>
        </p:txBody>
      </p:sp>
    </p:spTree>
    <p:extLst>
      <p:ext uri="{BB962C8B-B14F-4D97-AF65-F5344CB8AC3E}">
        <p14:creationId xmlns:p14="http://schemas.microsoft.com/office/powerpoint/2010/main" val="37751271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E3CB4-98A8-47A2-A7A7-C0CD319B9C23}"/>
              </a:ext>
            </a:extLst>
          </p:cNvPr>
          <p:cNvSpPr>
            <a:spLocks noGrp="1"/>
          </p:cNvSpPr>
          <p:nvPr>
            <p:ph type="title"/>
          </p:nvPr>
        </p:nvSpPr>
        <p:spPr/>
        <p:txBody>
          <a:bodyPr/>
          <a:lstStyle/>
          <a:p>
            <a:r>
              <a:rPr lang="en-GB" b="1" dirty="0"/>
              <a:t>2. Stratified sampling technique</a:t>
            </a:r>
          </a:p>
        </p:txBody>
      </p:sp>
      <p:sp>
        <p:nvSpPr>
          <p:cNvPr id="3" name="Content Placeholder 2">
            <a:extLst>
              <a:ext uri="{FF2B5EF4-FFF2-40B4-BE49-F238E27FC236}">
                <a16:creationId xmlns:a16="http://schemas.microsoft.com/office/drawing/2014/main" id="{19256149-7219-4F81-B92F-2C4EE95754E7}"/>
              </a:ext>
            </a:extLst>
          </p:cNvPr>
          <p:cNvSpPr>
            <a:spLocks noGrp="1"/>
          </p:cNvSpPr>
          <p:nvPr>
            <p:ph idx="1"/>
          </p:nvPr>
        </p:nvSpPr>
        <p:spPr/>
        <p:txBody>
          <a:bodyPr>
            <a:normAutofit/>
          </a:bodyPr>
          <a:lstStyle/>
          <a:p>
            <a:r>
              <a:rPr lang="en-GB" dirty="0"/>
              <a:t>Stratified sampling involves dividing the population into subpopulations that may differ in important ways. It allows you draw more precise conclusions by ensuring that every subgroup is properly represented in the sample.</a:t>
            </a:r>
          </a:p>
          <a:p>
            <a:r>
              <a:rPr lang="en-GB" dirty="0"/>
              <a:t>To use this sampling method, you divide the population into subgroups (called strata) based on the relevant characteristic (e.g. gender, age range, income bracket, job role).</a:t>
            </a:r>
          </a:p>
          <a:p>
            <a:r>
              <a:rPr lang="en-GB" dirty="0"/>
              <a:t>Based on the overall proportions of the population, you calculate how many people should be sampled from each subgroup. Then you use random sampling to select a sample from each subgroup.</a:t>
            </a:r>
          </a:p>
          <a:p>
            <a:endParaRPr lang="en-GB" dirty="0"/>
          </a:p>
        </p:txBody>
      </p:sp>
    </p:spTree>
    <p:extLst>
      <p:ext uri="{BB962C8B-B14F-4D97-AF65-F5344CB8AC3E}">
        <p14:creationId xmlns:p14="http://schemas.microsoft.com/office/powerpoint/2010/main" val="17815242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D0899-808B-477D-8682-C00B30FDFA95}"/>
              </a:ext>
            </a:extLst>
          </p:cNvPr>
          <p:cNvSpPr>
            <a:spLocks noGrp="1"/>
          </p:cNvSpPr>
          <p:nvPr>
            <p:ph type="title"/>
          </p:nvPr>
        </p:nvSpPr>
        <p:spPr/>
        <p:txBody>
          <a:bodyPr/>
          <a:lstStyle/>
          <a:p>
            <a:r>
              <a:rPr lang="en-GB" b="1" dirty="0"/>
              <a:t>3. Cluster sampling</a:t>
            </a:r>
            <a:endParaRPr lang="en-GB" dirty="0"/>
          </a:p>
        </p:txBody>
      </p:sp>
      <p:sp>
        <p:nvSpPr>
          <p:cNvPr id="3" name="Content Placeholder 2">
            <a:extLst>
              <a:ext uri="{FF2B5EF4-FFF2-40B4-BE49-F238E27FC236}">
                <a16:creationId xmlns:a16="http://schemas.microsoft.com/office/drawing/2014/main" id="{CB1D3F22-48BF-4D54-B68E-E7B244EDBCFE}"/>
              </a:ext>
            </a:extLst>
          </p:cNvPr>
          <p:cNvSpPr>
            <a:spLocks noGrp="1"/>
          </p:cNvSpPr>
          <p:nvPr>
            <p:ph idx="1"/>
          </p:nvPr>
        </p:nvSpPr>
        <p:spPr>
          <a:xfrm>
            <a:off x="838200" y="1690688"/>
            <a:ext cx="10515600" cy="4895641"/>
          </a:xfrm>
        </p:spPr>
        <p:txBody>
          <a:bodyPr>
            <a:normAutofit fontScale="92500" lnSpcReduction="10000"/>
          </a:bodyPr>
          <a:lstStyle/>
          <a:p>
            <a:r>
              <a:rPr lang="en-GB" dirty="0"/>
              <a:t>Cluster sampling also involves dividing the population into subgroups, but each subgroup should have similar characteristics to the whole sample. Instead of sampling individuals from each subgroup, you randomly select entire subgroups.</a:t>
            </a:r>
          </a:p>
          <a:p>
            <a:r>
              <a:rPr lang="en-GB" dirty="0"/>
              <a:t>This method is good for dealing with large and dispersed populations, but there is more risk of error in the sample, as there could be substantial differences between clusters. It’s difficult to guarantee that the sampled clusters are really representative of the whole population.</a:t>
            </a:r>
          </a:p>
          <a:p>
            <a:r>
              <a:rPr lang="en-GB" b="1" dirty="0"/>
              <a:t>Example</a:t>
            </a:r>
          </a:p>
          <a:p>
            <a:r>
              <a:rPr lang="en-GB" dirty="0"/>
              <a:t>The company has offices in 10 cities across the country (all with roughly the same number of employees in similar roles). You don’t have the capacity to travel to every office to collect your data, so you use random sampling to select 3 offices – these are your clusters.</a:t>
            </a:r>
          </a:p>
          <a:p>
            <a:endParaRPr lang="en-GB" dirty="0"/>
          </a:p>
        </p:txBody>
      </p:sp>
    </p:spTree>
    <p:extLst>
      <p:ext uri="{BB962C8B-B14F-4D97-AF65-F5344CB8AC3E}">
        <p14:creationId xmlns:p14="http://schemas.microsoft.com/office/powerpoint/2010/main" val="19731732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9386B-A953-484D-8050-D2DEBE1F7C10}"/>
              </a:ext>
            </a:extLst>
          </p:cNvPr>
          <p:cNvSpPr>
            <a:spLocks noGrp="1"/>
          </p:cNvSpPr>
          <p:nvPr>
            <p:ph type="title"/>
          </p:nvPr>
        </p:nvSpPr>
        <p:spPr/>
        <p:txBody>
          <a:bodyPr/>
          <a:lstStyle/>
          <a:p>
            <a:r>
              <a:rPr lang="en-GB" b="1" dirty="0"/>
              <a:t>Types of Non-probability sampling</a:t>
            </a:r>
          </a:p>
        </p:txBody>
      </p:sp>
      <p:sp>
        <p:nvSpPr>
          <p:cNvPr id="3" name="Content Placeholder 2">
            <a:extLst>
              <a:ext uri="{FF2B5EF4-FFF2-40B4-BE49-F238E27FC236}">
                <a16:creationId xmlns:a16="http://schemas.microsoft.com/office/drawing/2014/main" id="{F8E47F11-4E32-46D1-969F-DF1D4B23CAAC}"/>
              </a:ext>
            </a:extLst>
          </p:cNvPr>
          <p:cNvSpPr>
            <a:spLocks noGrp="1"/>
          </p:cNvSpPr>
          <p:nvPr>
            <p:ph idx="1"/>
          </p:nvPr>
        </p:nvSpPr>
        <p:spPr/>
        <p:txBody>
          <a:bodyPr>
            <a:normAutofit lnSpcReduction="10000"/>
          </a:bodyPr>
          <a:lstStyle/>
          <a:p>
            <a:r>
              <a:rPr lang="en-GB" dirty="0"/>
              <a:t>In a non-probability sample, individuals are selected based on non-random criteria, and not every individual has a chance of being included.</a:t>
            </a:r>
          </a:p>
          <a:p>
            <a:r>
              <a:rPr lang="en-GB" dirty="0"/>
              <a:t>This type of sample is easier and cheaper to access, but it has a higher risk of sampling bias, and you can’t use it to make valid statistical inferences about the whole population.</a:t>
            </a:r>
          </a:p>
          <a:p>
            <a:r>
              <a:rPr lang="en-GB" dirty="0"/>
              <a:t>Non-probability sampling techniques are often appropriate for exploratory and qualitative research. In these types of research, the aim is not to test a hypothesis about a broad population, but to develop an initial understanding of a small or under-researched population.</a:t>
            </a:r>
          </a:p>
          <a:p>
            <a:pPr marL="0" indent="0">
              <a:buNone/>
            </a:pPr>
            <a:endParaRPr lang="en-GB" dirty="0"/>
          </a:p>
        </p:txBody>
      </p:sp>
    </p:spTree>
    <p:extLst>
      <p:ext uri="{BB962C8B-B14F-4D97-AF65-F5344CB8AC3E}">
        <p14:creationId xmlns:p14="http://schemas.microsoft.com/office/powerpoint/2010/main" val="38818201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9034B-A0BF-49C6-BC5A-B63189E564C9}"/>
              </a:ext>
            </a:extLst>
          </p:cNvPr>
          <p:cNvSpPr>
            <a:spLocks noGrp="1"/>
          </p:cNvSpPr>
          <p:nvPr>
            <p:ph type="title"/>
          </p:nvPr>
        </p:nvSpPr>
        <p:spPr/>
        <p:txBody>
          <a:bodyPr/>
          <a:lstStyle/>
          <a:p>
            <a:r>
              <a:rPr lang="en-GB" b="1" dirty="0"/>
              <a:t>1. Convenience sampling:</a:t>
            </a:r>
          </a:p>
        </p:txBody>
      </p:sp>
      <p:sp>
        <p:nvSpPr>
          <p:cNvPr id="3" name="Content Placeholder 2">
            <a:extLst>
              <a:ext uri="{FF2B5EF4-FFF2-40B4-BE49-F238E27FC236}">
                <a16:creationId xmlns:a16="http://schemas.microsoft.com/office/drawing/2014/main" id="{FE0CF773-B465-4091-967A-285F4A8F0888}"/>
              </a:ext>
            </a:extLst>
          </p:cNvPr>
          <p:cNvSpPr>
            <a:spLocks noGrp="1"/>
          </p:cNvSpPr>
          <p:nvPr>
            <p:ph idx="1"/>
          </p:nvPr>
        </p:nvSpPr>
        <p:spPr/>
        <p:txBody>
          <a:bodyPr>
            <a:normAutofit/>
          </a:bodyPr>
          <a:lstStyle/>
          <a:p>
            <a:r>
              <a:rPr lang="en-GB" dirty="0"/>
              <a:t>Convenience sampling is a non-probability sampling technique where samples are selected from the population only because they are conveniently available to the researcher. Researchers choose these samples just because they are easy to recruit, and the researcher did not consider selecting a sample that represents the entire population.</a:t>
            </a:r>
            <a:br>
              <a:rPr lang="en-GB" dirty="0"/>
            </a:br>
            <a:r>
              <a:rPr lang="en-GB" dirty="0"/>
              <a:t>Ideally, in research, it is good to test a sample that represents the population. But, in some research, the population is too large to examine and consider the entire population. It is one of the reasons why researchers rely on convenience sampling, which is the most common non-probability sampling method, because of its speed, cost-effectiveness, and ease of availability of the sample.</a:t>
            </a:r>
          </a:p>
          <a:p>
            <a:endParaRPr lang="en-GB" dirty="0"/>
          </a:p>
        </p:txBody>
      </p:sp>
    </p:spTree>
    <p:extLst>
      <p:ext uri="{BB962C8B-B14F-4D97-AF65-F5344CB8AC3E}">
        <p14:creationId xmlns:p14="http://schemas.microsoft.com/office/powerpoint/2010/main" val="1894239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D6C6E-4174-40D6-91AD-9D9FCA790563}"/>
              </a:ext>
            </a:extLst>
          </p:cNvPr>
          <p:cNvSpPr>
            <a:spLocks noGrp="1"/>
          </p:cNvSpPr>
          <p:nvPr>
            <p:ph type="title"/>
          </p:nvPr>
        </p:nvSpPr>
        <p:spPr/>
        <p:txBody>
          <a:bodyPr/>
          <a:lstStyle/>
          <a:p>
            <a:r>
              <a:rPr lang="en-GB" dirty="0"/>
              <a:t>2. </a:t>
            </a:r>
            <a:r>
              <a:rPr lang="en-GB" b="1" dirty="0"/>
              <a:t>Judgmental or Purposive sampling:</a:t>
            </a:r>
            <a:endParaRPr lang="en-GB" dirty="0"/>
          </a:p>
        </p:txBody>
      </p:sp>
      <p:sp>
        <p:nvSpPr>
          <p:cNvPr id="3" name="Content Placeholder 2">
            <a:extLst>
              <a:ext uri="{FF2B5EF4-FFF2-40B4-BE49-F238E27FC236}">
                <a16:creationId xmlns:a16="http://schemas.microsoft.com/office/drawing/2014/main" id="{2DD54601-5287-4941-9D5D-A805AF94C6CC}"/>
              </a:ext>
            </a:extLst>
          </p:cNvPr>
          <p:cNvSpPr>
            <a:spLocks noGrp="1"/>
          </p:cNvSpPr>
          <p:nvPr>
            <p:ph idx="1"/>
          </p:nvPr>
        </p:nvSpPr>
        <p:spPr/>
        <p:txBody>
          <a:bodyPr/>
          <a:lstStyle/>
          <a:p>
            <a:r>
              <a:rPr lang="en-GB" dirty="0"/>
              <a:t>In the judgmental sampling method, researchers select the samples based purely on the researcher’s knowledge and credibility. In other words, researchers choose only those people who they deem fit to participate in the research study. Judgmental or purposive sampling is not a scientific method of sampling, and the downside to this sampling technique is that the preconceived notions of a researcher can influence the results. Thus, this research technique involves a high amount of ambiguity.</a:t>
            </a:r>
          </a:p>
          <a:p>
            <a:endParaRPr lang="en-GB" dirty="0"/>
          </a:p>
        </p:txBody>
      </p:sp>
    </p:spTree>
    <p:extLst>
      <p:ext uri="{BB962C8B-B14F-4D97-AF65-F5344CB8AC3E}">
        <p14:creationId xmlns:p14="http://schemas.microsoft.com/office/powerpoint/2010/main" val="13199356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DCF59-856A-45C6-8765-9C0C4E0A7483}"/>
              </a:ext>
            </a:extLst>
          </p:cNvPr>
          <p:cNvSpPr>
            <a:spLocks noGrp="1"/>
          </p:cNvSpPr>
          <p:nvPr>
            <p:ph type="title"/>
          </p:nvPr>
        </p:nvSpPr>
        <p:spPr/>
        <p:txBody>
          <a:bodyPr/>
          <a:lstStyle/>
          <a:p>
            <a:r>
              <a:rPr lang="en-GB" dirty="0"/>
              <a:t>3. </a:t>
            </a:r>
            <a:r>
              <a:rPr lang="en-GB" b="1" dirty="0"/>
              <a:t>Snowball sampling:</a:t>
            </a:r>
            <a:endParaRPr lang="en-GB" dirty="0"/>
          </a:p>
        </p:txBody>
      </p:sp>
      <p:sp>
        <p:nvSpPr>
          <p:cNvPr id="3" name="Content Placeholder 2">
            <a:extLst>
              <a:ext uri="{FF2B5EF4-FFF2-40B4-BE49-F238E27FC236}">
                <a16:creationId xmlns:a16="http://schemas.microsoft.com/office/drawing/2014/main" id="{7479E154-5949-4EBD-B91D-62EF95DF3680}"/>
              </a:ext>
            </a:extLst>
          </p:cNvPr>
          <p:cNvSpPr>
            <a:spLocks noGrp="1"/>
          </p:cNvSpPr>
          <p:nvPr>
            <p:ph idx="1"/>
          </p:nvPr>
        </p:nvSpPr>
        <p:spPr/>
        <p:txBody>
          <a:bodyPr/>
          <a:lstStyle/>
          <a:p>
            <a:r>
              <a:rPr lang="en-GB" dirty="0"/>
              <a:t>Snowball sampling helps researchers find a sample when they are difficult to locate. Researchers use this technique when the sample size is small and not easily available. This sampling system works like the referral program. Once the researchers find suitable subjects, he asks them for assistance to seek similar subjects to form a considerably good size sample.</a:t>
            </a:r>
          </a:p>
          <a:p>
            <a:endParaRPr lang="en-GB" dirty="0"/>
          </a:p>
        </p:txBody>
      </p:sp>
    </p:spTree>
    <p:extLst>
      <p:ext uri="{BB962C8B-B14F-4D97-AF65-F5344CB8AC3E}">
        <p14:creationId xmlns:p14="http://schemas.microsoft.com/office/powerpoint/2010/main" val="10022341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68C19-C9E0-471D-B062-39E09258569A}"/>
              </a:ext>
            </a:extLst>
          </p:cNvPr>
          <p:cNvSpPr>
            <a:spLocks noGrp="1"/>
          </p:cNvSpPr>
          <p:nvPr>
            <p:ph type="title"/>
          </p:nvPr>
        </p:nvSpPr>
        <p:spPr/>
        <p:txBody>
          <a:bodyPr/>
          <a:lstStyle/>
          <a:p>
            <a:r>
              <a:rPr lang="en-GB" b="1" dirty="0"/>
              <a:t>4. Quota Sampling</a:t>
            </a:r>
          </a:p>
        </p:txBody>
      </p:sp>
      <p:sp>
        <p:nvSpPr>
          <p:cNvPr id="3" name="Content Placeholder 2">
            <a:extLst>
              <a:ext uri="{FF2B5EF4-FFF2-40B4-BE49-F238E27FC236}">
                <a16:creationId xmlns:a16="http://schemas.microsoft.com/office/drawing/2014/main" id="{FA51D00A-C4F0-4E55-810B-BEDB0763F589}"/>
              </a:ext>
            </a:extLst>
          </p:cNvPr>
          <p:cNvSpPr>
            <a:spLocks noGrp="1"/>
          </p:cNvSpPr>
          <p:nvPr>
            <p:ph idx="1"/>
          </p:nvPr>
        </p:nvSpPr>
        <p:spPr/>
        <p:txBody>
          <a:bodyPr/>
          <a:lstStyle/>
          <a:p>
            <a:r>
              <a:rPr lang="en-GB" dirty="0"/>
              <a:t>Quota sampling means to take a very tailored sample that’s in proportion to some characteristic or trait of a population. For example, you could divide a population by the state they live in, income or education level, or sex. The population is divided into groups (also called strata) and samples are taken from each group to meet a quota. Care is taken to maintain the correct proportions representative of the population. For example, if your population consists of 45% female and 55% male, your sample should reflect those percentages. Quota sampling is based on the researcher’s judgment and is considered a </a:t>
            </a:r>
            <a:r>
              <a:rPr lang="en-GB" i="1" dirty="0"/>
              <a:t>non-probability sampling technique</a:t>
            </a:r>
            <a:r>
              <a:rPr lang="en-GB" dirty="0"/>
              <a:t>.</a:t>
            </a:r>
          </a:p>
        </p:txBody>
      </p:sp>
    </p:spTree>
    <p:extLst>
      <p:ext uri="{BB962C8B-B14F-4D97-AF65-F5344CB8AC3E}">
        <p14:creationId xmlns:p14="http://schemas.microsoft.com/office/powerpoint/2010/main" val="10952448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681B3-1095-413E-ADAD-55EF7FBE4052}"/>
              </a:ext>
            </a:extLst>
          </p:cNvPr>
          <p:cNvSpPr>
            <a:spLocks noGrp="1"/>
          </p:cNvSpPr>
          <p:nvPr>
            <p:ph type="title"/>
          </p:nvPr>
        </p:nvSpPr>
        <p:spPr/>
        <p:txBody>
          <a:bodyPr/>
          <a:lstStyle/>
          <a:p>
            <a:r>
              <a:rPr lang="en-GB" b="1" dirty="0"/>
              <a:t>3. Mixed Sampling technique</a:t>
            </a:r>
          </a:p>
        </p:txBody>
      </p:sp>
      <p:sp>
        <p:nvSpPr>
          <p:cNvPr id="3" name="Content Placeholder 2">
            <a:extLst>
              <a:ext uri="{FF2B5EF4-FFF2-40B4-BE49-F238E27FC236}">
                <a16:creationId xmlns:a16="http://schemas.microsoft.com/office/drawing/2014/main" id="{9F7ABC4A-B032-4ECF-8D55-279186E38717}"/>
              </a:ext>
            </a:extLst>
          </p:cNvPr>
          <p:cNvSpPr>
            <a:spLocks noGrp="1"/>
          </p:cNvSpPr>
          <p:nvPr>
            <p:ph idx="1"/>
          </p:nvPr>
        </p:nvSpPr>
        <p:spPr/>
        <p:txBody>
          <a:bodyPr/>
          <a:lstStyle/>
          <a:p>
            <a:r>
              <a:rPr lang="en-GB" b="1" dirty="0"/>
              <a:t>Systematic Sampling Technique:</a:t>
            </a:r>
          </a:p>
          <a:p>
            <a:pPr marL="0" indent="0">
              <a:buNone/>
            </a:pPr>
            <a:r>
              <a:rPr lang="en-GB" dirty="0"/>
              <a:t>Systematic sampling technique treated as a ‘mixed’ sampling design because it has the characteristics of both random and non-random sampling designs. </a:t>
            </a:r>
          </a:p>
          <a:p>
            <a:pPr marL="0" indent="0">
              <a:buNone/>
            </a:pPr>
            <a:r>
              <a:rPr lang="en-GB" dirty="0"/>
              <a:t>Systematic sampling design where the elements are chosen from a target population by selecting a random starting point and selecting other members after a fixed sampling intervals. Sampling intervals is calculated by dividing the entire population size by the desired </a:t>
            </a:r>
            <a:r>
              <a:rPr lang="en-GB"/>
              <a:t>sample size.</a:t>
            </a:r>
            <a:endParaRPr lang="en-GB" dirty="0"/>
          </a:p>
        </p:txBody>
      </p:sp>
    </p:spTree>
    <p:extLst>
      <p:ext uri="{BB962C8B-B14F-4D97-AF65-F5344CB8AC3E}">
        <p14:creationId xmlns:p14="http://schemas.microsoft.com/office/powerpoint/2010/main" val="42524823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TotalTime>
  <Words>1000</Words>
  <Application>Microsoft Office PowerPoint</Application>
  <PresentationFormat>Widescreen</PresentationFormat>
  <Paragraphs>34</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TYPES OF PROBABILITY SAMPLING TECHNIQUE</vt:lpstr>
      <vt:lpstr>Types of probability/random sampling technique</vt:lpstr>
      <vt:lpstr>2. Stratified sampling technique</vt:lpstr>
      <vt:lpstr>3. Cluster sampling</vt:lpstr>
      <vt:lpstr>Types of Non-probability sampling</vt:lpstr>
      <vt:lpstr>1. Convenience sampling:</vt:lpstr>
      <vt:lpstr>2. Judgmental or Purposive sampling:</vt:lpstr>
      <vt:lpstr>3. Snowball sampling:</vt:lpstr>
      <vt:lpstr>4. Quota Sampling</vt:lpstr>
      <vt:lpstr>3. Mixed Sampling technique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TYPES OF PROBABILITY SAMPLING TECHNIQUE</dc:title>
  <dc:creator>Sajid Saim</dc:creator>
  <cp:lastModifiedBy>Sajid Saim</cp:lastModifiedBy>
  <cp:revision>7</cp:revision>
  <dcterms:created xsi:type="dcterms:W3CDTF">2020-12-31T14:27:46Z</dcterms:created>
  <dcterms:modified xsi:type="dcterms:W3CDTF">2020-12-31T15:29:39Z</dcterms:modified>
</cp:coreProperties>
</file>