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61"/>
  </p:notesMasterIdLst>
  <p:sldIdLst>
    <p:sldId id="293" r:id="rId2"/>
    <p:sldId id="292" r:id="rId3"/>
    <p:sldId id="295" r:id="rId4"/>
    <p:sldId id="296" r:id="rId5"/>
    <p:sldId id="297" r:id="rId6"/>
    <p:sldId id="298" r:id="rId7"/>
    <p:sldId id="299" r:id="rId8"/>
    <p:sldId id="300" r:id="rId9"/>
    <p:sldId id="301" r:id="rId10"/>
    <p:sldId id="302" r:id="rId11"/>
    <p:sldId id="304" r:id="rId12"/>
    <p:sldId id="305" r:id="rId13"/>
    <p:sldId id="307" r:id="rId14"/>
    <p:sldId id="308" r:id="rId15"/>
    <p:sldId id="309" r:id="rId16"/>
    <p:sldId id="310" r:id="rId17"/>
    <p:sldId id="311" r:id="rId18"/>
    <p:sldId id="312" r:id="rId19"/>
    <p:sldId id="313" r:id="rId20"/>
    <p:sldId id="257" r:id="rId21"/>
    <p:sldId id="258" r:id="rId22"/>
    <p:sldId id="259" r:id="rId23"/>
    <p:sldId id="260" r:id="rId24"/>
    <p:sldId id="261" r:id="rId25"/>
    <p:sldId id="262" r:id="rId26"/>
    <p:sldId id="314" r:id="rId27"/>
    <p:sldId id="315" r:id="rId28"/>
    <p:sldId id="282" r:id="rId29"/>
    <p:sldId id="316" r:id="rId30"/>
    <p:sldId id="283" r:id="rId31"/>
    <p:sldId id="287" r:id="rId32"/>
    <p:sldId id="317" r:id="rId33"/>
    <p:sldId id="318" r:id="rId34"/>
    <p:sldId id="319" r:id="rId35"/>
    <p:sldId id="320" r:id="rId36"/>
    <p:sldId id="321" r:id="rId37"/>
    <p:sldId id="263" r:id="rId38"/>
    <p:sldId id="322" r:id="rId39"/>
    <p:sldId id="323" r:id="rId40"/>
    <p:sldId id="324" r:id="rId41"/>
    <p:sldId id="326" r:id="rId42"/>
    <p:sldId id="327" r:id="rId43"/>
    <p:sldId id="328" r:id="rId44"/>
    <p:sldId id="345" r:id="rId45"/>
    <p:sldId id="330" r:id="rId46"/>
    <p:sldId id="325" r:id="rId47"/>
    <p:sldId id="331" r:id="rId48"/>
    <p:sldId id="332" r:id="rId49"/>
    <p:sldId id="333" r:id="rId50"/>
    <p:sldId id="335" r:id="rId51"/>
    <p:sldId id="334" r:id="rId52"/>
    <p:sldId id="336" r:id="rId53"/>
    <p:sldId id="337" r:id="rId54"/>
    <p:sldId id="342" r:id="rId55"/>
    <p:sldId id="343" r:id="rId56"/>
    <p:sldId id="344" r:id="rId57"/>
    <p:sldId id="339" r:id="rId58"/>
    <p:sldId id="306" r:id="rId59"/>
    <p:sldId id="338" r:id="rId6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4" d="100"/>
          <a:sy n="64" d="100"/>
        </p:scale>
        <p:origin x="97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420946-4E14-4BF4-AFA5-B692B6E75A06}" type="doc">
      <dgm:prSet loTypeId="urn:microsoft.com/office/officeart/2011/layout/TabList" loCatId="list" qsTypeId="urn:microsoft.com/office/officeart/2005/8/quickstyle/simple1" qsCatId="simple" csTypeId="urn:microsoft.com/office/officeart/2005/8/colors/accent1_2" csCatId="accent1" phldr="1"/>
      <dgm:spPr/>
      <dgm:t>
        <a:bodyPr/>
        <a:lstStyle/>
        <a:p>
          <a:endParaRPr lang="en-US"/>
        </a:p>
      </dgm:t>
    </dgm:pt>
    <dgm:pt modelId="{86BD1E62-4EA2-4E83-9F25-0A389D07AC77}">
      <dgm:prSet phldrT="[Text]"/>
      <dgm:spPr/>
      <dgm:t>
        <a:bodyPr/>
        <a:lstStyle/>
        <a:p>
          <a:r>
            <a:rPr lang="en-US" dirty="0"/>
            <a:t>Nickel </a:t>
          </a:r>
        </a:p>
      </dgm:t>
    </dgm:pt>
    <dgm:pt modelId="{DD012E46-9EEB-4843-87EA-84D9BA77A244}" type="parTrans" cxnId="{1BDB25DA-1569-4C24-821A-35BCE36F4C0B}">
      <dgm:prSet/>
      <dgm:spPr/>
      <dgm:t>
        <a:bodyPr/>
        <a:lstStyle/>
        <a:p>
          <a:endParaRPr lang="en-US"/>
        </a:p>
      </dgm:t>
    </dgm:pt>
    <dgm:pt modelId="{6F865ECA-6B38-4FF5-A13E-2A4D7ADA7B36}" type="sibTrans" cxnId="{1BDB25DA-1569-4C24-821A-35BCE36F4C0B}">
      <dgm:prSet/>
      <dgm:spPr/>
      <dgm:t>
        <a:bodyPr/>
        <a:lstStyle/>
        <a:p>
          <a:endParaRPr lang="en-US"/>
        </a:p>
      </dgm:t>
    </dgm:pt>
    <dgm:pt modelId="{0BB9D066-1EEA-4DCC-BB7D-028D07BC9F40}">
      <dgm:prSet phldrT="[Text]"/>
      <dgm:spPr/>
      <dgm:t>
        <a:bodyPr/>
        <a:lstStyle/>
        <a:p>
          <a:r>
            <a:rPr lang="en-US" dirty="0"/>
            <a:t>(Ni)</a:t>
          </a:r>
        </a:p>
      </dgm:t>
    </dgm:pt>
    <dgm:pt modelId="{803327CE-8E0E-4749-A2CB-B8AC1A5CC527}" type="parTrans" cxnId="{D2470BAD-67E7-4D9D-9D64-68BC2CD38821}">
      <dgm:prSet/>
      <dgm:spPr/>
      <dgm:t>
        <a:bodyPr/>
        <a:lstStyle/>
        <a:p>
          <a:endParaRPr lang="en-US"/>
        </a:p>
      </dgm:t>
    </dgm:pt>
    <dgm:pt modelId="{2C5CFADB-A92A-44FB-BD8E-AD40E251903F}" type="sibTrans" cxnId="{D2470BAD-67E7-4D9D-9D64-68BC2CD38821}">
      <dgm:prSet/>
      <dgm:spPr/>
      <dgm:t>
        <a:bodyPr/>
        <a:lstStyle/>
        <a:p>
          <a:endParaRPr lang="en-US"/>
        </a:p>
      </dgm:t>
    </dgm:pt>
    <dgm:pt modelId="{E14EC6BD-43CB-4AE6-8699-7571F57B8D3B}">
      <dgm:prSet phldrT="[Text]" custT="1"/>
      <dgm:spPr/>
      <dgm:t>
        <a:bodyPr/>
        <a:lstStyle/>
        <a:p>
          <a:r>
            <a:rPr lang="en-US" sz="1600" dirty="0">
              <a:latin typeface="Times New Roman" panose="02020603050405020304" pitchFamily="18" charset="0"/>
              <a:cs typeface="Times New Roman" panose="02020603050405020304" pitchFamily="18" charset="0"/>
            </a:rPr>
            <a:t>Affects enzyme activity. </a:t>
          </a:r>
        </a:p>
      </dgm:t>
    </dgm:pt>
    <dgm:pt modelId="{D8CD9722-1A7E-42D6-B1E1-94C89FE1EE76}" type="parTrans" cxnId="{A9410AE6-A2A3-4889-A9DD-0FFC16EEDA8D}">
      <dgm:prSet/>
      <dgm:spPr/>
      <dgm:t>
        <a:bodyPr/>
        <a:lstStyle/>
        <a:p>
          <a:endParaRPr lang="en-US"/>
        </a:p>
      </dgm:t>
    </dgm:pt>
    <dgm:pt modelId="{E0577001-4B0C-46E0-B34C-BD28C6CF62A9}" type="sibTrans" cxnId="{A9410AE6-A2A3-4889-A9DD-0FFC16EEDA8D}">
      <dgm:prSet/>
      <dgm:spPr/>
      <dgm:t>
        <a:bodyPr/>
        <a:lstStyle/>
        <a:p>
          <a:endParaRPr lang="en-US"/>
        </a:p>
      </dgm:t>
    </dgm:pt>
    <dgm:pt modelId="{A1646768-9CCD-447D-AF55-0EA29DA1B6E3}">
      <dgm:prSet phldrT="[Text]"/>
      <dgm:spPr/>
      <dgm:t>
        <a:bodyPr/>
        <a:lstStyle/>
        <a:p>
          <a:r>
            <a:rPr lang="en-US" dirty="0"/>
            <a:t>Lead</a:t>
          </a:r>
        </a:p>
      </dgm:t>
    </dgm:pt>
    <dgm:pt modelId="{3C02C236-8597-407B-BCCD-CB860FA3FDFE}" type="parTrans" cxnId="{0381C132-870E-469F-8F14-C73CD2A3E3CF}">
      <dgm:prSet/>
      <dgm:spPr/>
      <dgm:t>
        <a:bodyPr/>
        <a:lstStyle/>
        <a:p>
          <a:endParaRPr lang="en-US"/>
        </a:p>
      </dgm:t>
    </dgm:pt>
    <dgm:pt modelId="{0A1EC24A-E046-421C-AFC0-3A415B51247E}" type="sibTrans" cxnId="{0381C132-870E-469F-8F14-C73CD2A3E3CF}">
      <dgm:prSet/>
      <dgm:spPr/>
      <dgm:t>
        <a:bodyPr/>
        <a:lstStyle/>
        <a:p>
          <a:endParaRPr lang="en-US"/>
        </a:p>
      </dgm:t>
    </dgm:pt>
    <dgm:pt modelId="{5CB4D65E-83E1-4ED8-9C0A-D68995E046E9}">
      <dgm:prSet phldrT="[Text]" custT="1"/>
      <dgm:spPr/>
      <dgm:t>
        <a:bodyPr/>
        <a:lstStyle/>
        <a:p>
          <a:r>
            <a:rPr lang="en-US" sz="1800" dirty="0">
              <a:latin typeface="Times New Roman" panose="02020603050405020304" pitchFamily="18" charset="0"/>
              <a:cs typeface="Times New Roman" panose="02020603050405020304" pitchFamily="18" charset="0"/>
            </a:rPr>
            <a:t>Affects the seed morphology and physiology</a:t>
          </a:r>
        </a:p>
      </dgm:t>
    </dgm:pt>
    <dgm:pt modelId="{45888B6B-5A81-4BBC-898F-80617B0C8788}" type="parTrans" cxnId="{9B3C53A6-360B-4AC2-ADA5-D05162BF13CA}">
      <dgm:prSet/>
      <dgm:spPr/>
      <dgm:t>
        <a:bodyPr/>
        <a:lstStyle/>
        <a:p>
          <a:endParaRPr lang="en-US"/>
        </a:p>
      </dgm:t>
    </dgm:pt>
    <dgm:pt modelId="{14D6A256-476E-47DD-A8AD-78D48AC4AFFA}" type="sibTrans" cxnId="{9B3C53A6-360B-4AC2-ADA5-D05162BF13CA}">
      <dgm:prSet/>
      <dgm:spPr/>
      <dgm:t>
        <a:bodyPr/>
        <a:lstStyle/>
        <a:p>
          <a:endParaRPr lang="en-US"/>
        </a:p>
      </dgm:t>
    </dgm:pt>
    <dgm:pt modelId="{B1B31130-2474-44DC-B9DD-1961A4D3D214}">
      <dgm:prSet phldrT="[Text]"/>
      <dgm:spPr/>
      <dgm:t>
        <a:bodyPr/>
        <a:lstStyle/>
        <a:p>
          <a:r>
            <a:rPr lang="en-US" dirty="0"/>
            <a:t>Cadmium</a:t>
          </a:r>
        </a:p>
      </dgm:t>
    </dgm:pt>
    <dgm:pt modelId="{2D37AD54-3DD5-49CA-B587-A90093D6F77D}" type="parTrans" cxnId="{E0B9DAE8-603B-4725-BC60-D00160511724}">
      <dgm:prSet/>
      <dgm:spPr/>
      <dgm:t>
        <a:bodyPr/>
        <a:lstStyle/>
        <a:p>
          <a:endParaRPr lang="en-US"/>
        </a:p>
      </dgm:t>
    </dgm:pt>
    <dgm:pt modelId="{1DF9A824-51A1-40C7-9E72-769CB36EF593}" type="sibTrans" cxnId="{E0B9DAE8-603B-4725-BC60-D00160511724}">
      <dgm:prSet/>
      <dgm:spPr/>
      <dgm:t>
        <a:bodyPr/>
        <a:lstStyle/>
        <a:p>
          <a:endParaRPr lang="en-US"/>
        </a:p>
      </dgm:t>
    </dgm:pt>
    <dgm:pt modelId="{18B6291E-FE8D-4070-9598-47D4AA121956}">
      <dgm:prSet phldrT="[Text]"/>
      <dgm:spPr/>
      <dgm:t>
        <a:bodyPr/>
        <a:lstStyle/>
        <a:p>
          <a:r>
            <a:rPr lang="en-US" dirty="0"/>
            <a:t>(Cd)</a:t>
          </a:r>
        </a:p>
      </dgm:t>
    </dgm:pt>
    <dgm:pt modelId="{BD6789CA-1890-49A2-A8BF-0A771F13C2D6}" type="parTrans" cxnId="{3EF256AF-70B1-4651-820F-C01EC074B14F}">
      <dgm:prSet/>
      <dgm:spPr/>
      <dgm:t>
        <a:bodyPr/>
        <a:lstStyle/>
        <a:p>
          <a:endParaRPr lang="en-US"/>
        </a:p>
      </dgm:t>
    </dgm:pt>
    <dgm:pt modelId="{773B0623-ED91-4ECA-A383-D35826201AA0}" type="sibTrans" cxnId="{3EF256AF-70B1-4651-820F-C01EC074B14F}">
      <dgm:prSet/>
      <dgm:spPr/>
      <dgm:t>
        <a:bodyPr/>
        <a:lstStyle/>
        <a:p>
          <a:endParaRPr lang="en-US"/>
        </a:p>
      </dgm:t>
    </dgm:pt>
    <dgm:pt modelId="{AFC78D0D-F456-4E79-AF12-312A50DE94C7}">
      <dgm:prSet phldrT="[Text]" custT="1"/>
      <dgm:spPr/>
      <dgm:t>
        <a:bodyPr/>
        <a:lstStyle/>
        <a:p>
          <a:r>
            <a:rPr lang="en-US" sz="1800" dirty="0">
              <a:latin typeface="Times New Roman" panose="02020603050405020304" pitchFamily="18" charset="0"/>
              <a:cs typeface="Times New Roman" panose="02020603050405020304" pitchFamily="18" charset="0"/>
            </a:rPr>
            <a:t>Causes delay in germination.</a:t>
          </a:r>
        </a:p>
      </dgm:t>
    </dgm:pt>
    <dgm:pt modelId="{ACE1B478-5777-4845-918E-CB123A9F9FE3}" type="parTrans" cxnId="{685D8F8E-21C7-4477-8199-9D66A046DFAD}">
      <dgm:prSet/>
      <dgm:spPr/>
      <dgm:t>
        <a:bodyPr/>
        <a:lstStyle/>
        <a:p>
          <a:endParaRPr lang="en-US"/>
        </a:p>
      </dgm:t>
    </dgm:pt>
    <dgm:pt modelId="{52C6D2D2-8741-4FE2-85C8-700E1157CAE7}" type="sibTrans" cxnId="{685D8F8E-21C7-4477-8199-9D66A046DFAD}">
      <dgm:prSet/>
      <dgm:spPr/>
      <dgm:t>
        <a:bodyPr/>
        <a:lstStyle/>
        <a:p>
          <a:endParaRPr lang="en-US"/>
        </a:p>
      </dgm:t>
    </dgm:pt>
    <dgm:pt modelId="{61E14161-D29A-4681-950A-8EFFC3AC82C4}">
      <dgm:prSet phldrT="[Text]" custT="1"/>
      <dgm:spPr/>
      <dgm:t>
        <a:bodyPr/>
        <a:lstStyle/>
        <a:p>
          <a:r>
            <a:rPr lang="en-US" sz="1600" dirty="0">
              <a:latin typeface="Times New Roman" panose="02020603050405020304" pitchFamily="18" charset="0"/>
              <a:cs typeface="Times New Roman" panose="02020603050405020304" pitchFamily="18" charset="0"/>
            </a:rPr>
            <a:t>Retards seed germination and growth.</a:t>
          </a:r>
        </a:p>
      </dgm:t>
    </dgm:pt>
    <dgm:pt modelId="{7B6A61C1-1492-4A07-83EB-21B2701D3621}" type="parTrans" cxnId="{5175E92E-923A-4B6E-A1C7-1CDB7B64F817}">
      <dgm:prSet/>
      <dgm:spPr/>
      <dgm:t>
        <a:bodyPr/>
        <a:lstStyle/>
        <a:p>
          <a:endParaRPr lang="en-US"/>
        </a:p>
      </dgm:t>
    </dgm:pt>
    <dgm:pt modelId="{79D34F41-1F6F-4246-BD42-DFC075A1037C}" type="sibTrans" cxnId="{5175E92E-923A-4B6E-A1C7-1CDB7B64F817}">
      <dgm:prSet/>
      <dgm:spPr/>
      <dgm:t>
        <a:bodyPr/>
        <a:lstStyle/>
        <a:p>
          <a:endParaRPr lang="en-US"/>
        </a:p>
      </dgm:t>
    </dgm:pt>
    <dgm:pt modelId="{E7DB0758-FF6A-47C2-A21C-7DDB185298F4}">
      <dgm:prSet phldrT="[Text]" custT="1"/>
      <dgm:spPr/>
      <dgm:t>
        <a:bodyPr/>
        <a:lstStyle/>
        <a:p>
          <a:r>
            <a:rPr lang="en-US" sz="1600" dirty="0">
              <a:latin typeface="Times New Roman" panose="02020603050405020304" pitchFamily="18" charset="0"/>
              <a:cs typeface="Times New Roman" panose="02020603050405020304" pitchFamily="18" charset="0"/>
            </a:rPr>
            <a:t>Affects digestion and mobilization of proteins and carbohydrates in germinating seeds. </a:t>
          </a:r>
        </a:p>
      </dgm:t>
    </dgm:pt>
    <dgm:pt modelId="{FB8453D7-8B53-4046-B735-8997B4BDFED3}" type="parTrans" cxnId="{7F892E07-D841-45DE-B554-1C6DED641DDA}">
      <dgm:prSet/>
      <dgm:spPr/>
      <dgm:t>
        <a:bodyPr/>
        <a:lstStyle/>
        <a:p>
          <a:endParaRPr lang="en-US"/>
        </a:p>
      </dgm:t>
    </dgm:pt>
    <dgm:pt modelId="{8E03731A-DB20-47B1-8BC0-1BEE329ADDA4}" type="sibTrans" cxnId="{7F892E07-D841-45DE-B554-1C6DED641DDA}">
      <dgm:prSet/>
      <dgm:spPr/>
      <dgm:t>
        <a:bodyPr/>
        <a:lstStyle/>
        <a:p>
          <a:endParaRPr lang="en-US"/>
        </a:p>
      </dgm:t>
    </dgm:pt>
    <dgm:pt modelId="{B54007F0-7F0A-4AF1-A8B4-41AE3D1D59DC}">
      <dgm:prSet phldrT="[Text]" custT="1"/>
      <dgm:spPr/>
      <dgm:t>
        <a:bodyPr/>
        <a:lstStyle/>
        <a:p>
          <a:r>
            <a:rPr lang="en-US" sz="1600" dirty="0">
              <a:latin typeface="Times New Roman" panose="02020603050405020304" pitchFamily="18" charset="0"/>
              <a:cs typeface="Times New Roman" panose="02020603050405020304" pitchFamily="18" charset="0"/>
            </a:rPr>
            <a:t>Reduces plant height, root length and chlorophyll content</a:t>
          </a:r>
        </a:p>
      </dgm:t>
    </dgm:pt>
    <dgm:pt modelId="{EC7A829C-521E-44F2-A6B0-11978AD08C76}" type="parTrans" cxnId="{2A63F801-449A-4641-BB66-61C167A1B116}">
      <dgm:prSet/>
      <dgm:spPr/>
      <dgm:t>
        <a:bodyPr/>
        <a:lstStyle/>
        <a:p>
          <a:endParaRPr lang="en-US"/>
        </a:p>
      </dgm:t>
    </dgm:pt>
    <dgm:pt modelId="{C64A0D66-6428-4902-87C3-A6FD04F91028}" type="sibTrans" cxnId="{2A63F801-449A-4641-BB66-61C167A1B116}">
      <dgm:prSet/>
      <dgm:spPr/>
      <dgm:t>
        <a:bodyPr/>
        <a:lstStyle/>
        <a:p>
          <a:endParaRPr lang="en-US"/>
        </a:p>
      </dgm:t>
    </dgm:pt>
    <dgm:pt modelId="{9D411567-854B-40AF-978F-2778133B478B}">
      <dgm:prSet phldrT="[Text]" custT="1"/>
      <dgm:spPr/>
      <dgm:t>
        <a:bodyPr/>
        <a:lstStyle/>
        <a:p>
          <a:r>
            <a:rPr lang="en-US" sz="1800" dirty="0">
              <a:latin typeface="Times New Roman" panose="02020603050405020304" pitchFamily="18" charset="0"/>
              <a:cs typeface="Times New Roman" panose="02020603050405020304" pitchFamily="18" charset="0"/>
            </a:rPr>
            <a:t>Inhibits germination, root elongation, seedling development, plant growth.</a:t>
          </a:r>
        </a:p>
      </dgm:t>
    </dgm:pt>
    <dgm:pt modelId="{AC19F539-BDB3-4092-B550-9AE543200952}" type="parTrans" cxnId="{AE07D011-47AE-4FFC-B187-01D1669E1B56}">
      <dgm:prSet/>
      <dgm:spPr/>
      <dgm:t>
        <a:bodyPr/>
        <a:lstStyle/>
        <a:p>
          <a:endParaRPr lang="en-US"/>
        </a:p>
      </dgm:t>
    </dgm:pt>
    <dgm:pt modelId="{E5DF1C1F-8E69-43DA-9608-B0845172B9A0}" type="sibTrans" cxnId="{AE07D011-47AE-4FFC-B187-01D1669E1B56}">
      <dgm:prSet/>
      <dgm:spPr/>
      <dgm:t>
        <a:bodyPr/>
        <a:lstStyle/>
        <a:p>
          <a:endParaRPr lang="en-US"/>
        </a:p>
      </dgm:t>
    </dgm:pt>
    <dgm:pt modelId="{C28DA863-F769-4C1A-9838-24B3828AF8E5}">
      <dgm:prSet phldrT="[Text]"/>
      <dgm:spPr/>
      <dgm:t>
        <a:bodyPr/>
        <a:lstStyle/>
        <a:p>
          <a:r>
            <a:rPr lang="en-US" dirty="0"/>
            <a:t>(</a:t>
          </a:r>
          <a:r>
            <a:rPr lang="en-US" dirty="0" err="1"/>
            <a:t>Pb</a:t>
          </a:r>
          <a:r>
            <a:rPr lang="en-US" dirty="0"/>
            <a:t>)</a:t>
          </a:r>
        </a:p>
      </dgm:t>
    </dgm:pt>
    <dgm:pt modelId="{A79BE887-F409-4B81-A227-83D9172BB880}" type="sibTrans" cxnId="{DBD41D15-FBA0-4C77-A1B4-D94EF7C449A3}">
      <dgm:prSet/>
      <dgm:spPr/>
      <dgm:t>
        <a:bodyPr/>
        <a:lstStyle/>
        <a:p>
          <a:endParaRPr lang="en-US"/>
        </a:p>
      </dgm:t>
    </dgm:pt>
    <dgm:pt modelId="{F0C64331-9B79-455E-8E05-7E04834779ED}" type="parTrans" cxnId="{DBD41D15-FBA0-4C77-A1B4-D94EF7C449A3}">
      <dgm:prSet/>
      <dgm:spPr/>
      <dgm:t>
        <a:bodyPr/>
        <a:lstStyle/>
        <a:p>
          <a:endParaRPr lang="en-US"/>
        </a:p>
      </dgm:t>
    </dgm:pt>
    <dgm:pt modelId="{5064EF01-CCAA-48F9-85F0-135248AE933E}">
      <dgm:prSet phldrT="[Text]" custT="1"/>
      <dgm:spPr/>
      <dgm:t>
        <a:bodyPr/>
        <a:lstStyle/>
        <a:p>
          <a:r>
            <a:rPr lang="en-US" sz="1800" dirty="0">
              <a:latin typeface="Times New Roman" panose="02020603050405020304" pitchFamily="18" charset="0"/>
              <a:cs typeface="Times New Roman" panose="02020603050405020304" pitchFamily="18" charset="0"/>
            </a:rPr>
            <a:t>Induces membrane damage and mineral leakage. </a:t>
          </a:r>
        </a:p>
      </dgm:t>
    </dgm:pt>
    <dgm:pt modelId="{CF2EF0B1-85D1-4471-B674-99C97CC13D3D}" type="parTrans" cxnId="{29CEDF18-D36F-4065-933A-C1092F12ED88}">
      <dgm:prSet/>
      <dgm:spPr/>
      <dgm:t>
        <a:bodyPr/>
        <a:lstStyle/>
        <a:p>
          <a:endParaRPr lang="en-US"/>
        </a:p>
      </dgm:t>
    </dgm:pt>
    <dgm:pt modelId="{AAB2DD2D-03A1-4EA5-9033-C3D39A1F3B38}" type="sibTrans" cxnId="{29CEDF18-D36F-4065-933A-C1092F12ED88}">
      <dgm:prSet/>
      <dgm:spPr/>
      <dgm:t>
        <a:bodyPr/>
        <a:lstStyle/>
        <a:p>
          <a:endParaRPr lang="en-US"/>
        </a:p>
      </dgm:t>
    </dgm:pt>
    <dgm:pt modelId="{57B6A447-F007-4B6D-973B-E5AB68F05514}" type="pres">
      <dgm:prSet presAssocID="{09420946-4E14-4BF4-AFA5-B692B6E75A06}" presName="Name0" presStyleCnt="0">
        <dgm:presLayoutVars>
          <dgm:chMax/>
          <dgm:chPref val="3"/>
          <dgm:dir/>
          <dgm:animOne val="branch"/>
          <dgm:animLvl val="lvl"/>
        </dgm:presLayoutVars>
      </dgm:prSet>
      <dgm:spPr/>
    </dgm:pt>
    <dgm:pt modelId="{D5D43DC4-8CD2-4571-86BB-BA23A4469267}" type="pres">
      <dgm:prSet presAssocID="{86BD1E62-4EA2-4E83-9F25-0A389D07AC77}" presName="composite" presStyleCnt="0"/>
      <dgm:spPr/>
    </dgm:pt>
    <dgm:pt modelId="{613C2FEB-A4C4-47A2-AB6A-365C2CD305E9}" type="pres">
      <dgm:prSet presAssocID="{86BD1E62-4EA2-4E83-9F25-0A389D07AC77}" presName="FirstChild" presStyleLbl="revTx" presStyleIdx="0" presStyleCnt="6">
        <dgm:presLayoutVars>
          <dgm:chMax val="0"/>
          <dgm:chPref val="0"/>
          <dgm:bulletEnabled val="1"/>
        </dgm:presLayoutVars>
      </dgm:prSet>
      <dgm:spPr/>
    </dgm:pt>
    <dgm:pt modelId="{476D0C88-DC51-4C44-9494-13B0DC362F54}" type="pres">
      <dgm:prSet presAssocID="{86BD1E62-4EA2-4E83-9F25-0A389D07AC77}" presName="Parent" presStyleLbl="alignNode1" presStyleIdx="0" presStyleCnt="3">
        <dgm:presLayoutVars>
          <dgm:chMax val="3"/>
          <dgm:chPref val="3"/>
          <dgm:bulletEnabled val="1"/>
        </dgm:presLayoutVars>
      </dgm:prSet>
      <dgm:spPr/>
    </dgm:pt>
    <dgm:pt modelId="{458D77C0-E123-4D37-9116-1475BAF25116}" type="pres">
      <dgm:prSet presAssocID="{86BD1E62-4EA2-4E83-9F25-0A389D07AC77}" presName="Accent" presStyleLbl="parChTrans1D1" presStyleIdx="0" presStyleCnt="3"/>
      <dgm:spPr/>
    </dgm:pt>
    <dgm:pt modelId="{395086B9-90BE-43D1-AE46-6FCD32246534}" type="pres">
      <dgm:prSet presAssocID="{86BD1E62-4EA2-4E83-9F25-0A389D07AC77}" presName="Child" presStyleLbl="revTx" presStyleIdx="1" presStyleCnt="6">
        <dgm:presLayoutVars>
          <dgm:chMax val="0"/>
          <dgm:chPref val="0"/>
          <dgm:bulletEnabled val="1"/>
        </dgm:presLayoutVars>
      </dgm:prSet>
      <dgm:spPr/>
    </dgm:pt>
    <dgm:pt modelId="{F85733BA-E85C-45AE-B6C8-AB53992DAEB6}" type="pres">
      <dgm:prSet presAssocID="{6F865ECA-6B38-4FF5-A13E-2A4D7ADA7B36}" presName="sibTrans" presStyleCnt="0"/>
      <dgm:spPr/>
    </dgm:pt>
    <dgm:pt modelId="{B0387422-1147-46AE-8BAC-BA2AB77F151E}" type="pres">
      <dgm:prSet presAssocID="{A1646768-9CCD-447D-AF55-0EA29DA1B6E3}" presName="composite" presStyleCnt="0"/>
      <dgm:spPr/>
    </dgm:pt>
    <dgm:pt modelId="{06E533AD-0221-42DF-93B9-84439ABC2B62}" type="pres">
      <dgm:prSet presAssocID="{A1646768-9CCD-447D-AF55-0EA29DA1B6E3}" presName="FirstChild" presStyleLbl="revTx" presStyleIdx="2" presStyleCnt="6" custLinFactNeighborX="-428" custLinFactNeighborY="-4328">
        <dgm:presLayoutVars>
          <dgm:chMax val="0"/>
          <dgm:chPref val="0"/>
          <dgm:bulletEnabled val="1"/>
        </dgm:presLayoutVars>
      </dgm:prSet>
      <dgm:spPr/>
    </dgm:pt>
    <dgm:pt modelId="{37524BD7-8173-4861-AA03-AB94BBB7A933}" type="pres">
      <dgm:prSet presAssocID="{A1646768-9CCD-447D-AF55-0EA29DA1B6E3}" presName="Parent" presStyleLbl="alignNode1" presStyleIdx="1" presStyleCnt="3">
        <dgm:presLayoutVars>
          <dgm:chMax val="3"/>
          <dgm:chPref val="3"/>
          <dgm:bulletEnabled val="1"/>
        </dgm:presLayoutVars>
      </dgm:prSet>
      <dgm:spPr/>
    </dgm:pt>
    <dgm:pt modelId="{0281FA7F-EBB8-4595-AD73-C2625E3F31BA}" type="pres">
      <dgm:prSet presAssocID="{A1646768-9CCD-447D-AF55-0EA29DA1B6E3}" presName="Accent" presStyleLbl="parChTrans1D1" presStyleIdx="1" presStyleCnt="3"/>
      <dgm:spPr/>
    </dgm:pt>
    <dgm:pt modelId="{F58DE63A-5894-4AB7-AEBE-B770E97DB1CE}" type="pres">
      <dgm:prSet presAssocID="{A1646768-9CCD-447D-AF55-0EA29DA1B6E3}" presName="Child" presStyleLbl="revTx" presStyleIdx="3" presStyleCnt="6" custLinFactY="22553" custLinFactNeighborY="100000">
        <dgm:presLayoutVars>
          <dgm:chMax val="0"/>
          <dgm:chPref val="0"/>
          <dgm:bulletEnabled val="1"/>
        </dgm:presLayoutVars>
      </dgm:prSet>
      <dgm:spPr/>
    </dgm:pt>
    <dgm:pt modelId="{41CF87D2-F0CA-466F-8571-C1D9C69EB140}" type="pres">
      <dgm:prSet presAssocID="{0A1EC24A-E046-421C-AFC0-3A415B51247E}" presName="sibTrans" presStyleCnt="0"/>
      <dgm:spPr/>
    </dgm:pt>
    <dgm:pt modelId="{46B7052D-7253-453D-B207-DB92E1CF482E}" type="pres">
      <dgm:prSet presAssocID="{B1B31130-2474-44DC-B9DD-1961A4D3D214}" presName="composite" presStyleCnt="0"/>
      <dgm:spPr/>
    </dgm:pt>
    <dgm:pt modelId="{54F4C815-0FEF-49F2-BA18-BF3B737AB78D}" type="pres">
      <dgm:prSet presAssocID="{B1B31130-2474-44DC-B9DD-1961A4D3D214}" presName="FirstChild" presStyleLbl="revTx" presStyleIdx="4" presStyleCnt="6">
        <dgm:presLayoutVars>
          <dgm:chMax val="0"/>
          <dgm:chPref val="0"/>
          <dgm:bulletEnabled val="1"/>
        </dgm:presLayoutVars>
      </dgm:prSet>
      <dgm:spPr/>
    </dgm:pt>
    <dgm:pt modelId="{25A8AE7F-75BE-4D39-87A9-50D48981E492}" type="pres">
      <dgm:prSet presAssocID="{B1B31130-2474-44DC-B9DD-1961A4D3D214}" presName="Parent" presStyleLbl="alignNode1" presStyleIdx="2" presStyleCnt="3">
        <dgm:presLayoutVars>
          <dgm:chMax val="3"/>
          <dgm:chPref val="3"/>
          <dgm:bulletEnabled val="1"/>
        </dgm:presLayoutVars>
      </dgm:prSet>
      <dgm:spPr/>
    </dgm:pt>
    <dgm:pt modelId="{E6829BA6-ECC8-4DEB-BADE-989DFF03509D}" type="pres">
      <dgm:prSet presAssocID="{B1B31130-2474-44DC-B9DD-1961A4D3D214}" presName="Accent" presStyleLbl="parChTrans1D1" presStyleIdx="2" presStyleCnt="3"/>
      <dgm:spPr/>
    </dgm:pt>
    <dgm:pt modelId="{C753F7E5-7117-4CE9-A816-B85F3F932B36}" type="pres">
      <dgm:prSet presAssocID="{B1B31130-2474-44DC-B9DD-1961A4D3D214}" presName="Child" presStyleLbl="revTx" presStyleIdx="5" presStyleCnt="6">
        <dgm:presLayoutVars>
          <dgm:chMax val="0"/>
          <dgm:chPref val="0"/>
          <dgm:bulletEnabled val="1"/>
        </dgm:presLayoutVars>
      </dgm:prSet>
      <dgm:spPr/>
    </dgm:pt>
  </dgm:ptLst>
  <dgm:cxnLst>
    <dgm:cxn modelId="{2A63F801-449A-4641-BB66-61C167A1B116}" srcId="{86BD1E62-4EA2-4E83-9F25-0A389D07AC77}" destId="{B54007F0-7F0A-4AF1-A8B4-41AE3D1D59DC}" srcOrd="4" destOrd="0" parTransId="{EC7A829C-521E-44F2-A6B0-11978AD08C76}" sibTransId="{C64A0D66-6428-4902-87C3-A6FD04F91028}"/>
    <dgm:cxn modelId="{7F892E07-D841-45DE-B554-1C6DED641DDA}" srcId="{86BD1E62-4EA2-4E83-9F25-0A389D07AC77}" destId="{E7DB0758-FF6A-47C2-A21C-7DDB185298F4}" srcOrd="3" destOrd="0" parTransId="{FB8453D7-8B53-4046-B735-8997B4BDFED3}" sibTransId="{8E03731A-DB20-47B1-8BC0-1BEE329ADDA4}"/>
    <dgm:cxn modelId="{AE07D011-47AE-4FFC-B187-01D1669E1B56}" srcId="{A1646768-9CCD-447D-AF55-0EA29DA1B6E3}" destId="{9D411567-854B-40AF-978F-2778133B478B}" srcOrd="2" destOrd="0" parTransId="{AC19F539-BDB3-4092-B550-9AE543200952}" sibTransId="{E5DF1C1F-8E69-43DA-9608-B0845172B9A0}"/>
    <dgm:cxn modelId="{DBD41D15-FBA0-4C77-A1B4-D94EF7C449A3}" srcId="{A1646768-9CCD-447D-AF55-0EA29DA1B6E3}" destId="{C28DA863-F769-4C1A-9838-24B3828AF8E5}" srcOrd="0" destOrd="0" parTransId="{F0C64331-9B79-455E-8E05-7E04834779ED}" sibTransId="{A79BE887-F409-4B81-A227-83D9172BB880}"/>
    <dgm:cxn modelId="{29CEDF18-D36F-4065-933A-C1092F12ED88}" srcId="{B1B31130-2474-44DC-B9DD-1961A4D3D214}" destId="{5064EF01-CCAA-48F9-85F0-135248AE933E}" srcOrd="2" destOrd="0" parTransId="{CF2EF0B1-85D1-4471-B674-99C97CC13D3D}" sibTransId="{AAB2DD2D-03A1-4EA5-9033-C3D39A1F3B38}"/>
    <dgm:cxn modelId="{735DDE2B-57B5-482C-BD4B-6BCC46E7E979}" type="presOf" srcId="{A1646768-9CCD-447D-AF55-0EA29DA1B6E3}" destId="{37524BD7-8173-4861-AA03-AB94BBB7A933}" srcOrd="0" destOrd="0" presId="urn:microsoft.com/office/officeart/2011/layout/TabList"/>
    <dgm:cxn modelId="{5175E92E-923A-4B6E-A1C7-1CDB7B64F817}" srcId="{86BD1E62-4EA2-4E83-9F25-0A389D07AC77}" destId="{61E14161-D29A-4681-950A-8EFFC3AC82C4}" srcOrd="2" destOrd="0" parTransId="{7B6A61C1-1492-4A07-83EB-21B2701D3621}" sibTransId="{79D34F41-1F6F-4246-BD42-DFC075A1037C}"/>
    <dgm:cxn modelId="{0381C132-870E-469F-8F14-C73CD2A3E3CF}" srcId="{09420946-4E14-4BF4-AFA5-B692B6E75A06}" destId="{A1646768-9CCD-447D-AF55-0EA29DA1B6E3}" srcOrd="1" destOrd="0" parTransId="{3C02C236-8597-407B-BCCD-CB860FA3FDFE}" sibTransId="{0A1EC24A-E046-421C-AFC0-3A415B51247E}"/>
    <dgm:cxn modelId="{9E77A167-2C65-4713-863B-49A0A951C464}" type="presOf" srcId="{09420946-4E14-4BF4-AFA5-B692B6E75A06}" destId="{57B6A447-F007-4B6D-973B-E5AB68F05514}" srcOrd="0" destOrd="0" presId="urn:microsoft.com/office/officeart/2011/layout/TabList"/>
    <dgm:cxn modelId="{5D3D644F-9A5E-4433-912B-C3122D039E1D}" type="presOf" srcId="{5064EF01-CCAA-48F9-85F0-135248AE933E}" destId="{C753F7E5-7117-4CE9-A816-B85F3F932B36}" srcOrd="0" destOrd="1" presId="urn:microsoft.com/office/officeart/2011/layout/TabList"/>
    <dgm:cxn modelId="{574F5472-D270-462C-85B9-99660CEA07FA}" type="presOf" srcId="{18B6291E-FE8D-4070-9598-47D4AA121956}" destId="{54F4C815-0FEF-49F2-BA18-BF3B737AB78D}" srcOrd="0" destOrd="0" presId="urn:microsoft.com/office/officeart/2011/layout/TabList"/>
    <dgm:cxn modelId="{67D37955-136A-437F-A2EF-9F4EB89F89ED}" type="presOf" srcId="{B1B31130-2474-44DC-B9DD-1961A4D3D214}" destId="{25A8AE7F-75BE-4D39-87A9-50D48981E492}" srcOrd="0" destOrd="0" presId="urn:microsoft.com/office/officeart/2011/layout/TabList"/>
    <dgm:cxn modelId="{3E82B382-6468-41DD-9FF0-640ED23F47D3}" type="presOf" srcId="{AFC78D0D-F456-4E79-AF12-312A50DE94C7}" destId="{C753F7E5-7117-4CE9-A816-B85F3F932B36}" srcOrd="0" destOrd="0" presId="urn:microsoft.com/office/officeart/2011/layout/TabList"/>
    <dgm:cxn modelId="{685D8F8E-21C7-4477-8199-9D66A046DFAD}" srcId="{B1B31130-2474-44DC-B9DD-1961A4D3D214}" destId="{AFC78D0D-F456-4E79-AF12-312A50DE94C7}" srcOrd="1" destOrd="0" parTransId="{ACE1B478-5777-4845-918E-CB123A9F9FE3}" sibTransId="{52C6D2D2-8741-4FE2-85C8-700E1157CAE7}"/>
    <dgm:cxn modelId="{9B3C53A6-360B-4AC2-ADA5-D05162BF13CA}" srcId="{A1646768-9CCD-447D-AF55-0EA29DA1B6E3}" destId="{5CB4D65E-83E1-4ED8-9C0A-D68995E046E9}" srcOrd="1" destOrd="0" parTransId="{45888B6B-5A81-4BBC-898F-80617B0C8788}" sibTransId="{14D6A256-476E-47DD-A8AD-78D48AC4AFFA}"/>
    <dgm:cxn modelId="{548D65A7-397A-4A7A-AF7A-9E1E97717F45}" type="presOf" srcId="{E7DB0758-FF6A-47C2-A21C-7DDB185298F4}" destId="{395086B9-90BE-43D1-AE46-6FCD32246534}" srcOrd="0" destOrd="2" presId="urn:microsoft.com/office/officeart/2011/layout/TabList"/>
    <dgm:cxn modelId="{5A2839A9-50E4-44CF-B1D6-0962D5126083}" type="presOf" srcId="{C28DA863-F769-4C1A-9838-24B3828AF8E5}" destId="{06E533AD-0221-42DF-93B9-84439ABC2B62}" srcOrd="0" destOrd="0" presId="urn:microsoft.com/office/officeart/2011/layout/TabList"/>
    <dgm:cxn modelId="{D2470BAD-67E7-4D9D-9D64-68BC2CD38821}" srcId="{86BD1E62-4EA2-4E83-9F25-0A389D07AC77}" destId="{0BB9D066-1EEA-4DCC-BB7D-028D07BC9F40}" srcOrd="0" destOrd="0" parTransId="{803327CE-8E0E-4749-A2CB-B8AC1A5CC527}" sibTransId="{2C5CFADB-A92A-44FB-BD8E-AD40E251903F}"/>
    <dgm:cxn modelId="{3EF256AF-70B1-4651-820F-C01EC074B14F}" srcId="{B1B31130-2474-44DC-B9DD-1961A4D3D214}" destId="{18B6291E-FE8D-4070-9598-47D4AA121956}" srcOrd="0" destOrd="0" parTransId="{BD6789CA-1890-49A2-A8BF-0A771F13C2D6}" sibTransId="{773B0623-ED91-4ECA-A383-D35826201AA0}"/>
    <dgm:cxn modelId="{948339C2-C89C-4DAE-9C52-20ECE0D07A86}" type="presOf" srcId="{0BB9D066-1EEA-4DCC-BB7D-028D07BC9F40}" destId="{613C2FEB-A4C4-47A2-AB6A-365C2CD305E9}" srcOrd="0" destOrd="0" presId="urn:microsoft.com/office/officeart/2011/layout/TabList"/>
    <dgm:cxn modelId="{6A4E41D2-2EE5-443C-8BBF-2FE87F66154C}" type="presOf" srcId="{9D411567-854B-40AF-978F-2778133B478B}" destId="{F58DE63A-5894-4AB7-AEBE-B770E97DB1CE}" srcOrd="0" destOrd="1" presId="urn:microsoft.com/office/officeart/2011/layout/TabList"/>
    <dgm:cxn modelId="{1BDB25DA-1569-4C24-821A-35BCE36F4C0B}" srcId="{09420946-4E14-4BF4-AFA5-B692B6E75A06}" destId="{86BD1E62-4EA2-4E83-9F25-0A389D07AC77}" srcOrd="0" destOrd="0" parTransId="{DD012E46-9EEB-4843-87EA-84D9BA77A244}" sibTransId="{6F865ECA-6B38-4FF5-A13E-2A4D7ADA7B36}"/>
    <dgm:cxn modelId="{EB3E4ADC-45C0-4787-A8F4-DB792E155295}" type="presOf" srcId="{B54007F0-7F0A-4AF1-A8B4-41AE3D1D59DC}" destId="{395086B9-90BE-43D1-AE46-6FCD32246534}" srcOrd="0" destOrd="3" presId="urn:microsoft.com/office/officeart/2011/layout/TabList"/>
    <dgm:cxn modelId="{E8F784E5-E050-4615-B6CF-5EBF77025CFF}" type="presOf" srcId="{61E14161-D29A-4681-950A-8EFFC3AC82C4}" destId="{395086B9-90BE-43D1-AE46-6FCD32246534}" srcOrd="0" destOrd="1" presId="urn:microsoft.com/office/officeart/2011/layout/TabList"/>
    <dgm:cxn modelId="{A9410AE6-A2A3-4889-A9DD-0FFC16EEDA8D}" srcId="{86BD1E62-4EA2-4E83-9F25-0A389D07AC77}" destId="{E14EC6BD-43CB-4AE6-8699-7571F57B8D3B}" srcOrd="1" destOrd="0" parTransId="{D8CD9722-1A7E-42D6-B1E1-94C89FE1EE76}" sibTransId="{E0577001-4B0C-46E0-B34C-BD28C6CF62A9}"/>
    <dgm:cxn modelId="{E0B9DAE8-603B-4725-BC60-D00160511724}" srcId="{09420946-4E14-4BF4-AFA5-B692B6E75A06}" destId="{B1B31130-2474-44DC-B9DD-1961A4D3D214}" srcOrd="2" destOrd="0" parTransId="{2D37AD54-3DD5-49CA-B587-A90093D6F77D}" sibTransId="{1DF9A824-51A1-40C7-9E72-769CB36EF593}"/>
    <dgm:cxn modelId="{7B2909EA-B19B-49A2-8BB9-151DFEFAB40C}" type="presOf" srcId="{5CB4D65E-83E1-4ED8-9C0A-D68995E046E9}" destId="{F58DE63A-5894-4AB7-AEBE-B770E97DB1CE}" srcOrd="0" destOrd="0" presId="urn:microsoft.com/office/officeart/2011/layout/TabList"/>
    <dgm:cxn modelId="{C7DB4CF4-CFA6-4CD7-B5A7-ADDC505F7CCA}" type="presOf" srcId="{86BD1E62-4EA2-4E83-9F25-0A389D07AC77}" destId="{476D0C88-DC51-4C44-9494-13B0DC362F54}" srcOrd="0" destOrd="0" presId="urn:microsoft.com/office/officeart/2011/layout/TabList"/>
    <dgm:cxn modelId="{876663FB-90B7-436F-A9BE-A4D07C9F95C5}" type="presOf" srcId="{E14EC6BD-43CB-4AE6-8699-7571F57B8D3B}" destId="{395086B9-90BE-43D1-AE46-6FCD32246534}" srcOrd="0" destOrd="0" presId="urn:microsoft.com/office/officeart/2011/layout/TabList"/>
    <dgm:cxn modelId="{DD268475-9C0E-4FE9-84FD-99C29A1A6FAF}" type="presParOf" srcId="{57B6A447-F007-4B6D-973B-E5AB68F05514}" destId="{D5D43DC4-8CD2-4571-86BB-BA23A4469267}" srcOrd="0" destOrd="0" presId="urn:microsoft.com/office/officeart/2011/layout/TabList"/>
    <dgm:cxn modelId="{2E86183E-9D89-4F1F-A805-7956EA24429E}" type="presParOf" srcId="{D5D43DC4-8CD2-4571-86BB-BA23A4469267}" destId="{613C2FEB-A4C4-47A2-AB6A-365C2CD305E9}" srcOrd="0" destOrd="0" presId="urn:microsoft.com/office/officeart/2011/layout/TabList"/>
    <dgm:cxn modelId="{8531EDFF-7907-401C-830C-AAEDB0D9EB66}" type="presParOf" srcId="{D5D43DC4-8CD2-4571-86BB-BA23A4469267}" destId="{476D0C88-DC51-4C44-9494-13B0DC362F54}" srcOrd="1" destOrd="0" presId="urn:microsoft.com/office/officeart/2011/layout/TabList"/>
    <dgm:cxn modelId="{FE137048-FE8F-4DE7-815E-F59CA66A33AB}" type="presParOf" srcId="{D5D43DC4-8CD2-4571-86BB-BA23A4469267}" destId="{458D77C0-E123-4D37-9116-1475BAF25116}" srcOrd="2" destOrd="0" presId="urn:microsoft.com/office/officeart/2011/layout/TabList"/>
    <dgm:cxn modelId="{EB1BBFB6-D461-477C-B55E-35C80CEF3BE5}" type="presParOf" srcId="{57B6A447-F007-4B6D-973B-E5AB68F05514}" destId="{395086B9-90BE-43D1-AE46-6FCD32246534}" srcOrd="1" destOrd="0" presId="urn:microsoft.com/office/officeart/2011/layout/TabList"/>
    <dgm:cxn modelId="{0C69464A-EE36-4569-A1A8-D99E2B1923B1}" type="presParOf" srcId="{57B6A447-F007-4B6D-973B-E5AB68F05514}" destId="{F85733BA-E85C-45AE-B6C8-AB53992DAEB6}" srcOrd="2" destOrd="0" presId="urn:microsoft.com/office/officeart/2011/layout/TabList"/>
    <dgm:cxn modelId="{711E3BC3-D082-4C43-9F6F-847F46B5F36A}" type="presParOf" srcId="{57B6A447-F007-4B6D-973B-E5AB68F05514}" destId="{B0387422-1147-46AE-8BAC-BA2AB77F151E}" srcOrd="3" destOrd="0" presId="urn:microsoft.com/office/officeart/2011/layout/TabList"/>
    <dgm:cxn modelId="{F68A6EDC-221B-446A-B293-F792FE265D9E}" type="presParOf" srcId="{B0387422-1147-46AE-8BAC-BA2AB77F151E}" destId="{06E533AD-0221-42DF-93B9-84439ABC2B62}" srcOrd="0" destOrd="0" presId="urn:microsoft.com/office/officeart/2011/layout/TabList"/>
    <dgm:cxn modelId="{B70A5A5D-0347-4598-B512-F82AE521454F}" type="presParOf" srcId="{B0387422-1147-46AE-8BAC-BA2AB77F151E}" destId="{37524BD7-8173-4861-AA03-AB94BBB7A933}" srcOrd="1" destOrd="0" presId="urn:microsoft.com/office/officeart/2011/layout/TabList"/>
    <dgm:cxn modelId="{206E4E4E-9C0F-463E-B53F-D944D15F64CB}" type="presParOf" srcId="{B0387422-1147-46AE-8BAC-BA2AB77F151E}" destId="{0281FA7F-EBB8-4595-AD73-C2625E3F31BA}" srcOrd="2" destOrd="0" presId="urn:microsoft.com/office/officeart/2011/layout/TabList"/>
    <dgm:cxn modelId="{CB45398C-2E8D-4807-80B5-441099123D6C}" type="presParOf" srcId="{57B6A447-F007-4B6D-973B-E5AB68F05514}" destId="{F58DE63A-5894-4AB7-AEBE-B770E97DB1CE}" srcOrd="4" destOrd="0" presId="urn:microsoft.com/office/officeart/2011/layout/TabList"/>
    <dgm:cxn modelId="{8BEC6D47-B59C-40A8-B6CB-1EF11CA5FA7C}" type="presParOf" srcId="{57B6A447-F007-4B6D-973B-E5AB68F05514}" destId="{41CF87D2-F0CA-466F-8571-C1D9C69EB140}" srcOrd="5" destOrd="0" presId="urn:microsoft.com/office/officeart/2011/layout/TabList"/>
    <dgm:cxn modelId="{D5D2DC33-967A-425E-BF4F-B213CA717D29}" type="presParOf" srcId="{57B6A447-F007-4B6D-973B-E5AB68F05514}" destId="{46B7052D-7253-453D-B207-DB92E1CF482E}" srcOrd="6" destOrd="0" presId="urn:microsoft.com/office/officeart/2011/layout/TabList"/>
    <dgm:cxn modelId="{68D80922-C0D2-4CFC-93AB-69F6EDDDA6D9}" type="presParOf" srcId="{46B7052D-7253-453D-B207-DB92E1CF482E}" destId="{54F4C815-0FEF-49F2-BA18-BF3B737AB78D}" srcOrd="0" destOrd="0" presId="urn:microsoft.com/office/officeart/2011/layout/TabList"/>
    <dgm:cxn modelId="{3C5D0684-BFCF-48A8-8AC9-B802C4310765}" type="presParOf" srcId="{46B7052D-7253-453D-B207-DB92E1CF482E}" destId="{25A8AE7F-75BE-4D39-87A9-50D48981E492}" srcOrd="1" destOrd="0" presId="urn:microsoft.com/office/officeart/2011/layout/TabList"/>
    <dgm:cxn modelId="{97FC7696-0BD0-43E2-B010-53853E6FF1A6}" type="presParOf" srcId="{46B7052D-7253-453D-B207-DB92E1CF482E}" destId="{E6829BA6-ECC8-4DEB-BADE-989DFF03509D}" srcOrd="2" destOrd="0" presId="urn:microsoft.com/office/officeart/2011/layout/TabList"/>
    <dgm:cxn modelId="{FB6BA6D3-1762-4652-B018-FB011B625772}" type="presParOf" srcId="{57B6A447-F007-4B6D-973B-E5AB68F05514}" destId="{C753F7E5-7117-4CE9-A816-B85F3F932B36}" srcOrd="7" destOrd="0" presId="urn:microsoft.com/office/officeart/2011/layout/Tab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829BA6-ECC8-4DEB-BADE-989DFF03509D}">
      <dsp:nvSpPr>
        <dsp:cNvPr id="0" name=""/>
        <dsp:cNvSpPr/>
      </dsp:nvSpPr>
      <dsp:spPr>
        <a:xfrm>
          <a:off x="0" y="4119360"/>
          <a:ext cx="8994098" cy="0"/>
        </a:xfrm>
        <a:prstGeom prst="line">
          <a:avLst/>
        </a:pr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81FA7F-EBB8-4595-AD73-C2625E3F31BA}">
      <dsp:nvSpPr>
        <dsp:cNvPr id="0" name=""/>
        <dsp:cNvSpPr/>
      </dsp:nvSpPr>
      <dsp:spPr>
        <a:xfrm>
          <a:off x="0" y="2350029"/>
          <a:ext cx="8994098" cy="0"/>
        </a:xfrm>
        <a:prstGeom prst="line">
          <a:avLst/>
        </a:pr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58D77C0-E123-4D37-9116-1475BAF25116}">
      <dsp:nvSpPr>
        <dsp:cNvPr id="0" name=""/>
        <dsp:cNvSpPr/>
      </dsp:nvSpPr>
      <dsp:spPr>
        <a:xfrm>
          <a:off x="0" y="580698"/>
          <a:ext cx="8994098" cy="0"/>
        </a:xfrm>
        <a:prstGeom prst="line">
          <a:avLst/>
        </a:pr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13C2FEB-A4C4-47A2-AB6A-365C2CD305E9}">
      <dsp:nvSpPr>
        <dsp:cNvPr id="0" name=""/>
        <dsp:cNvSpPr/>
      </dsp:nvSpPr>
      <dsp:spPr>
        <a:xfrm>
          <a:off x="2338465" y="647"/>
          <a:ext cx="6655632" cy="5800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b" anchorCtr="0">
          <a:noAutofit/>
        </a:bodyPr>
        <a:lstStyle/>
        <a:p>
          <a:pPr marL="0" lvl="0" indent="0" algn="l" defTabSz="1333500">
            <a:lnSpc>
              <a:spcPct val="90000"/>
            </a:lnSpc>
            <a:spcBef>
              <a:spcPct val="0"/>
            </a:spcBef>
            <a:spcAft>
              <a:spcPct val="35000"/>
            </a:spcAft>
            <a:buNone/>
          </a:pPr>
          <a:r>
            <a:rPr lang="en-US" sz="3000" kern="1200" dirty="0"/>
            <a:t>(Ni)</a:t>
          </a:r>
        </a:p>
      </dsp:txBody>
      <dsp:txXfrm>
        <a:off x="2338465" y="647"/>
        <a:ext cx="6655632" cy="580051"/>
      </dsp:txXfrm>
    </dsp:sp>
    <dsp:sp modelId="{476D0C88-DC51-4C44-9494-13B0DC362F54}">
      <dsp:nvSpPr>
        <dsp:cNvPr id="0" name=""/>
        <dsp:cNvSpPr/>
      </dsp:nvSpPr>
      <dsp:spPr>
        <a:xfrm>
          <a:off x="0" y="647"/>
          <a:ext cx="2338465" cy="580051"/>
        </a:xfrm>
        <a:prstGeom prst="round2SameRect">
          <a:avLst>
            <a:gd name="adj1" fmla="val 16670"/>
            <a:gd name="adj2" fmla="val 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Nickel </a:t>
          </a:r>
        </a:p>
      </dsp:txBody>
      <dsp:txXfrm>
        <a:off x="28321" y="28968"/>
        <a:ext cx="2281823" cy="551730"/>
      </dsp:txXfrm>
    </dsp:sp>
    <dsp:sp modelId="{395086B9-90BE-43D1-AE46-6FCD32246534}">
      <dsp:nvSpPr>
        <dsp:cNvPr id="0" name=""/>
        <dsp:cNvSpPr/>
      </dsp:nvSpPr>
      <dsp:spPr>
        <a:xfrm>
          <a:off x="0" y="580698"/>
          <a:ext cx="8994098" cy="11602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711200">
            <a:lnSpc>
              <a:spcPct val="90000"/>
            </a:lnSpc>
            <a:spcBef>
              <a:spcPct val="0"/>
            </a:spcBef>
            <a:spcAft>
              <a:spcPct val="15000"/>
            </a:spcAft>
            <a:buChar char="•"/>
          </a:pPr>
          <a:r>
            <a:rPr lang="en-US" sz="1600" kern="1200" dirty="0">
              <a:latin typeface="Times New Roman" panose="02020603050405020304" pitchFamily="18" charset="0"/>
              <a:cs typeface="Times New Roman" panose="02020603050405020304" pitchFamily="18" charset="0"/>
            </a:rPr>
            <a:t>Affects enzyme activity. </a:t>
          </a:r>
        </a:p>
        <a:p>
          <a:pPr marL="171450" lvl="1" indent="-171450" algn="l" defTabSz="711200">
            <a:lnSpc>
              <a:spcPct val="90000"/>
            </a:lnSpc>
            <a:spcBef>
              <a:spcPct val="0"/>
            </a:spcBef>
            <a:spcAft>
              <a:spcPct val="15000"/>
            </a:spcAft>
            <a:buChar char="•"/>
          </a:pPr>
          <a:r>
            <a:rPr lang="en-US" sz="1600" kern="1200" dirty="0">
              <a:latin typeface="Times New Roman" panose="02020603050405020304" pitchFamily="18" charset="0"/>
              <a:cs typeface="Times New Roman" panose="02020603050405020304" pitchFamily="18" charset="0"/>
            </a:rPr>
            <a:t>Retards seed germination and growth.</a:t>
          </a:r>
        </a:p>
        <a:p>
          <a:pPr marL="171450" lvl="1" indent="-171450" algn="l" defTabSz="711200">
            <a:lnSpc>
              <a:spcPct val="90000"/>
            </a:lnSpc>
            <a:spcBef>
              <a:spcPct val="0"/>
            </a:spcBef>
            <a:spcAft>
              <a:spcPct val="15000"/>
            </a:spcAft>
            <a:buChar char="•"/>
          </a:pPr>
          <a:r>
            <a:rPr lang="en-US" sz="1600" kern="1200" dirty="0">
              <a:latin typeface="Times New Roman" panose="02020603050405020304" pitchFamily="18" charset="0"/>
              <a:cs typeface="Times New Roman" panose="02020603050405020304" pitchFamily="18" charset="0"/>
            </a:rPr>
            <a:t>Affects digestion and mobilization of proteins and carbohydrates in germinating seeds. </a:t>
          </a:r>
        </a:p>
        <a:p>
          <a:pPr marL="171450" lvl="1" indent="-171450" algn="l" defTabSz="711200">
            <a:lnSpc>
              <a:spcPct val="90000"/>
            </a:lnSpc>
            <a:spcBef>
              <a:spcPct val="0"/>
            </a:spcBef>
            <a:spcAft>
              <a:spcPct val="15000"/>
            </a:spcAft>
            <a:buChar char="•"/>
          </a:pPr>
          <a:r>
            <a:rPr lang="en-US" sz="1600" kern="1200" dirty="0">
              <a:latin typeface="Times New Roman" panose="02020603050405020304" pitchFamily="18" charset="0"/>
              <a:cs typeface="Times New Roman" panose="02020603050405020304" pitchFamily="18" charset="0"/>
            </a:rPr>
            <a:t>Reduces plant height, root length and chlorophyll content</a:t>
          </a:r>
        </a:p>
      </dsp:txBody>
      <dsp:txXfrm>
        <a:off x="0" y="580698"/>
        <a:ext cx="8994098" cy="1160276"/>
      </dsp:txXfrm>
    </dsp:sp>
    <dsp:sp modelId="{06E533AD-0221-42DF-93B9-84439ABC2B62}">
      <dsp:nvSpPr>
        <dsp:cNvPr id="0" name=""/>
        <dsp:cNvSpPr/>
      </dsp:nvSpPr>
      <dsp:spPr>
        <a:xfrm>
          <a:off x="2309979" y="1744873"/>
          <a:ext cx="6655632" cy="5800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b" anchorCtr="0">
          <a:noAutofit/>
        </a:bodyPr>
        <a:lstStyle/>
        <a:p>
          <a:pPr marL="0" lvl="0" indent="0" algn="l" defTabSz="1333500">
            <a:lnSpc>
              <a:spcPct val="90000"/>
            </a:lnSpc>
            <a:spcBef>
              <a:spcPct val="0"/>
            </a:spcBef>
            <a:spcAft>
              <a:spcPct val="35000"/>
            </a:spcAft>
            <a:buNone/>
          </a:pPr>
          <a:r>
            <a:rPr lang="en-US" sz="3000" kern="1200" dirty="0"/>
            <a:t>(</a:t>
          </a:r>
          <a:r>
            <a:rPr lang="en-US" sz="3000" kern="1200" dirty="0" err="1"/>
            <a:t>Pb</a:t>
          </a:r>
          <a:r>
            <a:rPr lang="en-US" sz="3000" kern="1200" dirty="0"/>
            <a:t>)</a:t>
          </a:r>
        </a:p>
      </dsp:txBody>
      <dsp:txXfrm>
        <a:off x="2309979" y="1744873"/>
        <a:ext cx="6655632" cy="580051"/>
      </dsp:txXfrm>
    </dsp:sp>
    <dsp:sp modelId="{37524BD7-8173-4861-AA03-AB94BBB7A933}">
      <dsp:nvSpPr>
        <dsp:cNvPr id="0" name=""/>
        <dsp:cNvSpPr/>
      </dsp:nvSpPr>
      <dsp:spPr>
        <a:xfrm>
          <a:off x="0" y="1769978"/>
          <a:ext cx="2338465" cy="580051"/>
        </a:xfrm>
        <a:prstGeom prst="round2SameRect">
          <a:avLst>
            <a:gd name="adj1" fmla="val 16670"/>
            <a:gd name="adj2" fmla="val 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Lead</a:t>
          </a:r>
        </a:p>
      </dsp:txBody>
      <dsp:txXfrm>
        <a:off x="28321" y="1798299"/>
        <a:ext cx="2281823" cy="551730"/>
      </dsp:txXfrm>
    </dsp:sp>
    <dsp:sp modelId="{F58DE63A-5894-4AB7-AEBE-B770E97DB1CE}">
      <dsp:nvSpPr>
        <dsp:cNvPr id="0" name=""/>
        <dsp:cNvSpPr/>
      </dsp:nvSpPr>
      <dsp:spPr>
        <a:xfrm>
          <a:off x="0" y="2640709"/>
          <a:ext cx="8994098" cy="11602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Times New Roman" panose="02020603050405020304" pitchFamily="18" charset="0"/>
              <a:cs typeface="Times New Roman" panose="02020603050405020304" pitchFamily="18" charset="0"/>
            </a:rPr>
            <a:t>Affects the seed morphology and physiology</a:t>
          </a:r>
        </a:p>
        <a:p>
          <a:pPr marL="171450" lvl="1" indent="-171450" algn="l" defTabSz="800100">
            <a:lnSpc>
              <a:spcPct val="90000"/>
            </a:lnSpc>
            <a:spcBef>
              <a:spcPct val="0"/>
            </a:spcBef>
            <a:spcAft>
              <a:spcPct val="15000"/>
            </a:spcAft>
            <a:buChar char="•"/>
          </a:pPr>
          <a:r>
            <a:rPr lang="en-US" sz="1800" kern="1200" dirty="0">
              <a:latin typeface="Times New Roman" panose="02020603050405020304" pitchFamily="18" charset="0"/>
              <a:cs typeface="Times New Roman" panose="02020603050405020304" pitchFamily="18" charset="0"/>
            </a:rPr>
            <a:t>Inhibits germination, root elongation, seedling development, plant growth.</a:t>
          </a:r>
        </a:p>
      </dsp:txBody>
      <dsp:txXfrm>
        <a:off x="0" y="2640709"/>
        <a:ext cx="8994098" cy="1160276"/>
      </dsp:txXfrm>
    </dsp:sp>
    <dsp:sp modelId="{54F4C815-0FEF-49F2-BA18-BF3B737AB78D}">
      <dsp:nvSpPr>
        <dsp:cNvPr id="0" name=""/>
        <dsp:cNvSpPr/>
      </dsp:nvSpPr>
      <dsp:spPr>
        <a:xfrm>
          <a:off x="2338465" y="3539309"/>
          <a:ext cx="6655632" cy="5800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b" anchorCtr="0">
          <a:noAutofit/>
        </a:bodyPr>
        <a:lstStyle/>
        <a:p>
          <a:pPr marL="0" lvl="0" indent="0" algn="l" defTabSz="1333500">
            <a:lnSpc>
              <a:spcPct val="90000"/>
            </a:lnSpc>
            <a:spcBef>
              <a:spcPct val="0"/>
            </a:spcBef>
            <a:spcAft>
              <a:spcPct val="35000"/>
            </a:spcAft>
            <a:buNone/>
          </a:pPr>
          <a:r>
            <a:rPr lang="en-US" sz="3000" kern="1200" dirty="0"/>
            <a:t>(Cd)</a:t>
          </a:r>
        </a:p>
      </dsp:txBody>
      <dsp:txXfrm>
        <a:off x="2338465" y="3539309"/>
        <a:ext cx="6655632" cy="580051"/>
      </dsp:txXfrm>
    </dsp:sp>
    <dsp:sp modelId="{25A8AE7F-75BE-4D39-87A9-50D48981E492}">
      <dsp:nvSpPr>
        <dsp:cNvPr id="0" name=""/>
        <dsp:cNvSpPr/>
      </dsp:nvSpPr>
      <dsp:spPr>
        <a:xfrm>
          <a:off x="0" y="3539309"/>
          <a:ext cx="2338465" cy="580051"/>
        </a:xfrm>
        <a:prstGeom prst="round2SameRect">
          <a:avLst>
            <a:gd name="adj1" fmla="val 16670"/>
            <a:gd name="adj2" fmla="val 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Cadmium</a:t>
          </a:r>
        </a:p>
      </dsp:txBody>
      <dsp:txXfrm>
        <a:off x="28321" y="3567630"/>
        <a:ext cx="2281823" cy="551730"/>
      </dsp:txXfrm>
    </dsp:sp>
    <dsp:sp modelId="{C753F7E5-7117-4CE9-A816-B85F3F932B36}">
      <dsp:nvSpPr>
        <dsp:cNvPr id="0" name=""/>
        <dsp:cNvSpPr/>
      </dsp:nvSpPr>
      <dsp:spPr>
        <a:xfrm>
          <a:off x="0" y="4119360"/>
          <a:ext cx="8994098" cy="11602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Times New Roman" panose="02020603050405020304" pitchFamily="18" charset="0"/>
              <a:cs typeface="Times New Roman" panose="02020603050405020304" pitchFamily="18" charset="0"/>
            </a:rPr>
            <a:t>Causes delay in germination.</a:t>
          </a:r>
        </a:p>
        <a:p>
          <a:pPr marL="171450" lvl="1" indent="-171450" algn="l" defTabSz="800100">
            <a:lnSpc>
              <a:spcPct val="90000"/>
            </a:lnSpc>
            <a:spcBef>
              <a:spcPct val="0"/>
            </a:spcBef>
            <a:spcAft>
              <a:spcPct val="15000"/>
            </a:spcAft>
            <a:buChar char="•"/>
          </a:pPr>
          <a:r>
            <a:rPr lang="en-US" sz="1800" kern="1200" dirty="0">
              <a:latin typeface="Times New Roman" panose="02020603050405020304" pitchFamily="18" charset="0"/>
              <a:cs typeface="Times New Roman" panose="02020603050405020304" pitchFamily="18" charset="0"/>
            </a:rPr>
            <a:t>Induces membrane damage and mineral leakage. </a:t>
          </a:r>
        </a:p>
      </dsp:txBody>
      <dsp:txXfrm>
        <a:off x="0" y="4119360"/>
        <a:ext cx="8994098" cy="1160276"/>
      </dsp:txXfrm>
    </dsp:sp>
  </dsp:spTree>
</dsp:drawing>
</file>

<file path=ppt/diagrams/layout1.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92DD33-C929-4CA9-8482-182B7A46D271}" type="datetimeFigureOut">
              <a:rPr lang="en-US" smtClean="0"/>
              <a:t>12/3/2021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64430D-DF20-4D7A-A2BC-8D3D340CDE92}" type="slidenum">
              <a:rPr lang="en-US" smtClean="0"/>
              <a:t>‹#›</a:t>
            </a:fld>
            <a:endParaRPr lang="en-US"/>
          </a:p>
        </p:txBody>
      </p:sp>
    </p:spTree>
    <p:extLst>
      <p:ext uri="{BB962C8B-B14F-4D97-AF65-F5344CB8AC3E}">
        <p14:creationId xmlns:p14="http://schemas.microsoft.com/office/powerpoint/2010/main" val="23305553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all </a:t>
            </a:r>
            <a:r>
              <a:rPr lang="en-US" sz="1200" b="1" i="0" kern="1200" dirty="0">
                <a:solidFill>
                  <a:schemeClr val="tx1"/>
                </a:solidFill>
                <a:effectLst/>
                <a:latin typeface="+mn-lt"/>
                <a:ea typeface="+mn-ea"/>
                <a:cs typeface="+mn-cs"/>
              </a:rPr>
              <a:t>DNA</a:t>
            </a:r>
            <a:r>
              <a:rPr lang="en-US" sz="1200" b="0" i="0" kern="1200" dirty="0">
                <a:solidFill>
                  <a:schemeClr val="tx1"/>
                </a:solidFill>
                <a:effectLst/>
                <a:latin typeface="+mn-lt"/>
                <a:ea typeface="+mn-ea"/>
                <a:cs typeface="+mn-cs"/>
              </a:rPr>
              <a:t>-</a:t>
            </a:r>
            <a:r>
              <a:rPr lang="en-US" sz="1200" b="1" i="0" kern="1200" dirty="0">
                <a:solidFill>
                  <a:schemeClr val="tx1"/>
                </a:solidFill>
                <a:effectLst/>
                <a:latin typeface="+mn-lt"/>
                <a:ea typeface="+mn-ea"/>
                <a:cs typeface="+mn-cs"/>
              </a:rPr>
              <a:t>binding proteins</a:t>
            </a:r>
            <a:r>
              <a:rPr lang="en-US" sz="1200" b="0" i="0" kern="1200" dirty="0">
                <a:solidFill>
                  <a:schemeClr val="tx1"/>
                </a:solidFill>
                <a:effectLst/>
                <a:latin typeface="+mn-lt"/>
                <a:ea typeface="+mn-ea"/>
                <a:cs typeface="+mn-cs"/>
              </a:rPr>
              <a:t> contain multiple </a:t>
            </a:r>
            <a:r>
              <a:rPr lang="en-US" sz="1200" b="1" i="0" kern="1200" dirty="0">
                <a:solidFill>
                  <a:schemeClr val="tx1"/>
                </a:solidFill>
                <a:effectLst/>
                <a:latin typeface="+mn-lt"/>
                <a:ea typeface="+mn-ea"/>
                <a:cs typeface="+mn-cs"/>
              </a:rPr>
              <a:t>zinc</a:t>
            </a:r>
            <a:r>
              <a:rPr lang="en-US" sz="1200" b="0" i="0" kern="1200" dirty="0">
                <a:solidFill>
                  <a:schemeClr val="tx1"/>
                </a:solidFill>
                <a:effectLst/>
                <a:latin typeface="+mn-lt"/>
                <a:ea typeface="+mn-ea"/>
                <a:cs typeface="+mn-cs"/>
              </a:rPr>
              <a:t> atoms.</a:t>
            </a:r>
          </a:p>
          <a:p>
            <a:r>
              <a:rPr lang="en-US" sz="1200" b="0" i="0" kern="1200" dirty="0">
                <a:solidFill>
                  <a:schemeClr val="tx1"/>
                </a:solidFill>
                <a:effectLst/>
                <a:latin typeface="+mn-lt"/>
                <a:ea typeface="+mn-ea"/>
                <a:cs typeface="+mn-cs"/>
              </a:rPr>
              <a:t>Urease is a ubiquitous </a:t>
            </a:r>
            <a:r>
              <a:rPr lang="en-US" sz="1200" b="1" i="0" kern="1200" dirty="0">
                <a:solidFill>
                  <a:schemeClr val="tx1"/>
                </a:solidFill>
                <a:effectLst/>
                <a:latin typeface="+mn-lt"/>
                <a:ea typeface="+mn-ea"/>
                <a:cs typeface="+mn-cs"/>
              </a:rPr>
              <a:t>nickel</a:t>
            </a:r>
            <a:r>
              <a:rPr lang="en-US" sz="1200" b="0" i="0" kern="1200" dirty="0">
                <a:solidFill>
                  <a:schemeClr val="tx1"/>
                </a:solidFill>
                <a:effectLst/>
                <a:latin typeface="+mn-lt"/>
                <a:ea typeface="+mn-ea"/>
                <a:cs typeface="+mn-cs"/>
              </a:rPr>
              <a:t> metalloenzyme. In </a:t>
            </a:r>
            <a:r>
              <a:rPr lang="en-US" sz="1200" b="1" i="0" kern="1200" dirty="0">
                <a:solidFill>
                  <a:schemeClr val="tx1"/>
                </a:solidFill>
                <a:effectLst/>
                <a:latin typeface="+mn-lt"/>
                <a:ea typeface="+mn-ea"/>
                <a:cs typeface="+mn-cs"/>
              </a:rPr>
              <a:t>plants</a:t>
            </a:r>
            <a:r>
              <a:rPr lang="en-US" sz="1200" b="0" i="0" kern="1200" dirty="0">
                <a:solidFill>
                  <a:schemeClr val="tx1"/>
                </a:solidFill>
                <a:effectLst/>
                <a:latin typeface="+mn-lt"/>
                <a:ea typeface="+mn-ea"/>
                <a:cs typeface="+mn-cs"/>
              </a:rPr>
              <a:t>, its </a:t>
            </a:r>
            <a:r>
              <a:rPr lang="en-US" sz="1200" b="1" i="0" kern="1200" dirty="0">
                <a:solidFill>
                  <a:schemeClr val="tx1"/>
                </a:solidFill>
                <a:effectLst/>
                <a:latin typeface="+mn-lt"/>
                <a:ea typeface="+mn-ea"/>
                <a:cs typeface="+mn-cs"/>
              </a:rPr>
              <a:t>activation</a:t>
            </a:r>
            <a:r>
              <a:rPr lang="en-US" sz="1200" b="0" i="0" kern="1200" dirty="0">
                <a:solidFill>
                  <a:schemeClr val="tx1"/>
                </a:solidFill>
                <a:effectLst/>
                <a:latin typeface="+mn-lt"/>
                <a:ea typeface="+mn-ea"/>
                <a:cs typeface="+mn-cs"/>
              </a:rPr>
              <a:t> requires three urease accessory proteins (UAPs), </a:t>
            </a:r>
            <a:r>
              <a:rPr lang="en-US" sz="1200" b="0" i="0" kern="1200" dirty="0" err="1">
                <a:solidFill>
                  <a:schemeClr val="tx1"/>
                </a:solidFill>
                <a:effectLst/>
                <a:latin typeface="+mn-lt"/>
                <a:ea typeface="+mn-ea"/>
                <a:cs typeface="+mn-cs"/>
              </a:rPr>
              <a:t>UreD</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UreF</a:t>
            </a:r>
            <a:r>
              <a:rPr lang="en-US" sz="1200" b="0" i="0" kern="1200" dirty="0">
                <a:solidFill>
                  <a:schemeClr val="tx1"/>
                </a:solidFill>
                <a:effectLst/>
                <a:latin typeface="+mn-lt"/>
                <a:ea typeface="+mn-ea"/>
                <a:cs typeface="+mn-cs"/>
              </a:rPr>
              <a:t>, and </a:t>
            </a:r>
            <a:r>
              <a:rPr lang="en-US" sz="1200" b="0" i="0" kern="1200" dirty="0" err="1">
                <a:solidFill>
                  <a:schemeClr val="tx1"/>
                </a:solidFill>
                <a:effectLst/>
                <a:latin typeface="+mn-lt"/>
                <a:ea typeface="+mn-ea"/>
                <a:cs typeface="+mn-cs"/>
              </a:rPr>
              <a:t>UreG</a:t>
            </a:r>
            <a:r>
              <a:rPr lang="en-US" sz="1200" b="0" i="0" kern="1200" dirty="0">
                <a:solidFill>
                  <a:schemeClr val="tx1"/>
                </a:solidFill>
                <a:effectLst/>
                <a:latin typeface="+mn-lt"/>
                <a:ea typeface="+mn-ea"/>
                <a:cs typeface="+mn-cs"/>
              </a:rPr>
              <a:t>.</a:t>
            </a:r>
          </a:p>
          <a:p>
            <a:r>
              <a:rPr lang="en-US" sz="1200" b="1" i="0" kern="1200" dirty="0">
                <a:solidFill>
                  <a:schemeClr val="tx1"/>
                </a:solidFill>
                <a:effectLst/>
                <a:latin typeface="+mn-lt"/>
                <a:ea typeface="+mn-ea"/>
                <a:cs typeface="+mn-cs"/>
              </a:rPr>
              <a:t>NICKEL</a:t>
            </a:r>
            <a:r>
              <a:rPr lang="en-US" sz="1200" b="0" i="0" kern="1200" dirty="0">
                <a:solidFill>
                  <a:schemeClr val="tx1"/>
                </a:solidFill>
                <a:effectLst/>
                <a:latin typeface="+mn-lt"/>
                <a:ea typeface="+mn-ea"/>
                <a:cs typeface="+mn-cs"/>
              </a:rPr>
              <a:t> DEFICIENCY DISRUPTS METABOLISM. </a:t>
            </a:r>
            <a:r>
              <a:rPr lang="en-US" sz="1200" b="1" i="0" kern="1200" dirty="0">
                <a:solidFill>
                  <a:schemeClr val="tx1"/>
                </a:solidFill>
                <a:effectLst/>
                <a:latin typeface="+mn-lt"/>
                <a:ea typeface="+mn-ea"/>
                <a:cs typeface="+mn-cs"/>
              </a:rPr>
              <a:t>Nickel</a:t>
            </a:r>
            <a:r>
              <a:rPr lang="en-US" sz="1200" b="0" i="0" kern="1200" dirty="0">
                <a:solidFill>
                  <a:schemeClr val="tx1"/>
                </a:solidFill>
                <a:effectLst/>
                <a:latin typeface="+mn-lt"/>
                <a:ea typeface="+mn-ea"/>
                <a:cs typeface="+mn-cs"/>
              </a:rPr>
              <a:t> is a key component of selected </a:t>
            </a:r>
            <a:r>
              <a:rPr lang="en-US" sz="1200" b="1" i="0" kern="1200" dirty="0">
                <a:solidFill>
                  <a:schemeClr val="tx1"/>
                </a:solidFill>
                <a:effectLst/>
                <a:latin typeface="+mn-lt"/>
                <a:ea typeface="+mn-ea"/>
                <a:cs typeface="+mn-cs"/>
              </a:rPr>
              <a:t>enzymes involved</a:t>
            </a:r>
            <a:r>
              <a:rPr lang="en-US" sz="1200" b="0" i="0" kern="1200" dirty="0">
                <a:solidFill>
                  <a:schemeClr val="tx1"/>
                </a:solidFill>
                <a:effectLst/>
                <a:latin typeface="+mn-lt"/>
                <a:ea typeface="+mn-ea"/>
                <a:cs typeface="+mn-cs"/>
              </a:rPr>
              <a:t> in N metabolism and biological N fixation</a:t>
            </a:r>
            <a:endParaRPr lang="en-US" dirty="0"/>
          </a:p>
        </p:txBody>
      </p:sp>
      <p:sp>
        <p:nvSpPr>
          <p:cNvPr id="4" name="Slide Number Placeholder 3"/>
          <p:cNvSpPr>
            <a:spLocks noGrp="1"/>
          </p:cNvSpPr>
          <p:nvPr>
            <p:ph type="sldNum" sz="quarter" idx="10"/>
          </p:nvPr>
        </p:nvSpPr>
        <p:spPr/>
        <p:txBody>
          <a:bodyPr/>
          <a:lstStyle/>
          <a:p>
            <a:fld id="{B54E4938-CC80-428C-B1D2-BE1A71D4DBC0}" type="slidenum">
              <a:rPr lang="en-US" smtClean="0"/>
              <a:pPr/>
              <a:t>2</a:t>
            </a:fld>
            <a:endParaRPr lang="en-US"/>
          </a:p>
        </p:txBody>
      </p:sp>
    </p:spTree>
    <p:extLst>
      <p:ext uri="{BB962C8B-B14F-4D97-AF65-F5344CB8AC3E}">
        <p14:creationId xmlns:p14="http://schemas.microsoft.com/office/powerpoint/2010/main" val="2462944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09C9EF-9C5A-4622-BC15-5DD8EEDEBA31}" type="slidenum">
              <a:rPr lang="en-US" altLang="en-US"/>
              <a:pPr/>
              <a:t>5</a:t>
            </a:fld>
            <a:endParaRPr lang="en-US" altLang="en-US"/>
          </a:p>
        </p:txBody>
      </p:sp>
      <p:sp>
        <p:nvSpPr>
          <p:cNvPr id="28674" name="Rectangle 2"/>
          <p:cNvSpPr>
            <a:spLocks noGrp="1" noRot="1" noChangeAspect="1" noChangeArrowheads="1" noTextEdit="1"/>
          </p:cNvSpPr>
          <p:nvPr>
            <p:ph type="sldImg"/>
          </p:nvPr>
        </p:nvSpPr>
        <p:spPr bwMode="auto">
          <a:xfrm>
            <a:off x="342900" y="696913"/>
            <a:ext cx="6197600" cy="3486150"/>
          </a:xfrm>
          <a:prstGeom prst="rect">
            <a:avLst/>
          </a:prstGeom>
          <a:solidFill>
            <a:srgbClr val="FFFFFF"/>
          </a:solidFill>
          <a:ln>
            <a:solidFill>
              <a:srgbClr val="000000"/>
            </a:solidFill>
            <a:miter lim="800000"/>
            <a:headEnd/>
            <a:tailEnd/>
          </a:ln>
        </p:spPr>
      </p:sp>
      <p:sp>
        <p:nvSpPr>
          <p:cNvPr id="28675" name="Rectangle 3"/>
          <p:cNvSpPr>
            <a:spLocks noGrp="1" noChangeArrowheads="1"/>
          </p:cNvSpPr>
          <p:nvPr>
            <p:ph type="body" idx="1"/>
          </p:nvPr>
        </p:nvSpPr>
        <p:spPr bwMode="auto">
          <a:xfrm>
            <a:off x="688182" y="4415790"/>
            <a:ext cx="5505450" cy="4183380"/>
          </a:xfrm>
          <a:prstGeom prst="rect">
            <a:avLst/>
          </a:prstGeom>
          <a:solidFill>
            <a:srgbClr val="FFFFFF"/>
          </a:solidFill>
          <a:ln>
            <a:solidFill>
              <a:srgbClr val="000000"/>
            </a:solidFill>
            <a:miter lim="800000"/>
            <a:headEnd/>
            <a:tailEnd/>
          </a:ln>
        </p:spPr>
        <p:txBody>
          <a:bodyPr/>
          <a:lstStyle/>
          <a:p>
            <a:r>
              <a:rPr lang="en-US" altLang="en-US"/>
              <a:t>PP05040.jpg</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930FB6-BE3A-446D-ACAB-2998A7CE1E17}" type="slidenum">
              <a:rPr lang="en-US" altLang="en-US"/>
              <a:pPr/>
              <a:t>7</a:t>
            </a:fld>
            <a:endParaRPr lang="en-US" altLang="en-US"/>
          </a:p>
        </p:txBody>
      </p:sp>
      <p:sp>
        <p:nvSpPr>
          <p:cNvPr id="50178" name="Rectangle 2"/>
          <p:cNvSpPr>
            <a:spLocks noGrp="1" noRot="1" noChangeAspect="1" noChangeArrowheads="1" noTextEdit="1"/>
          </p:cNvSpPr>
          <p:nvPr>
            <p:ph type="sldImg"/>
          </p:nvPr>
        </p:nvSpPr>
        <p:spPr>
          <a:xfrm>
            <a:off x="347663" y="696913"/>
            <a:ext cx="6194425" cy="3484562"/>
          </a:xfrm>
          <a:ln/>
        </p:spPr>
      </p:sp>
      <p:sp>
        <p:nvSpPr>
          <p:cNvPr id="50179" name="Rectangle 3"/>
          <p:cNvSpPr>
            <a:spLocks noGrp="1" noChangeArrowheads="1"/>
          </p:cNvSpPr>
          <p:nvPr>
            <p:ph type="body" idx="1"/>
          </p:nvPr>
        </p:nvSpPr>
        <p:spPr>
          <a:xfrm>
            <a:off x="688182" y="4415790"/>
            <a:ext cx="5505450" cy="4183380"/>
          </a:xfrm>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696913"/>
            <a:ext cx="6197600" cy="3486150"/>
          </a:xfrm>
        </p:spPr>
      </p:sp>
      <p:sp>
        <p:nvSpPr>
          <p:cNvPr id="3" name="Notes Placeholder 2"/>
          <p:cNvSpPr>
            <a:spLocks noGrp="1"/>
          </p:cNvSpPr>
          <p:nvPr>
            <p:ph type="body" idx="1"/>
          </p:nvPr>
        </p:nvSpPr>
        <p:spPr/>
        <p:txBody>
          <a:bodyPr/>
          <a:lstStyle/>
          <a:p>
            <a:r>
              <a:rPr lang="en-US" b="1" dirty="0"/>
              <a:t>CHELATION</a:t>
            </a:r>
            <a:r>
              <a:rPr lang="en-US" dirty="0"/>
              <a:t> in soil increases nutrient availability to </a:t>
            </a:r>
            <a:r>
              <a:rPr lang="en-US" b="1" dirty="0"/>
              <a:t>plants</a:t>
            </a:r>
            <a:r>
              <a:rPr lang="en-US" dirty="0"/>
              <a:t>. Organic substances in the soil either applied or produced by </a:t>
            </a:r>
            <a:r>
              <a:rPr lang="en-US" b="1" dirty="0"/>
              <a:t>plants</a:t>
            </a:r>
            <a:r>
              <a:rPr lang="en-US" dirty="0"/>
              <a:t> or microorganisms are the natural </a:t>
            </a:r>
            <a:r>
              <a:rPr lang="en-US" b="1" dirty="0"/>
              <a:t>chelating</a:t>
            </a:r>
            <a:r>
              <a:rPr lang="en-US" dirty="0"/>
              <a:t> agents. The most important substances having this nature are </a:t>
            </a:r>
            <a:r>
              <a:rPr lang="en-US" dirty="0" err="1"/>
              <a:t>Hydroxamate</a:t>
            </a:r>
            <a:r>
              <a:rPr lang="en-US" dirty="0"/>
              <a:t>, </a:t>
            </a:r>
            <a:r>
              <a:rPr lang="en-US" dirty="0" err="1"/>
              <a:t>Siderophores</a:t>
            </a:r>
            <a:r>
              <a:rPr lang="en-US" dirty="0"/>
              <a:t>, Organic Acids and Amino Acids.</a:t>
            </a:r>
          </a:p>
          <a:p>
            <a:r>
              <a:rPr lang="en-US" b="1" dirty="0"/>
              <a:t>Retention: </a:t>
            </a:r>
            <a:r>
              <a:rPr lang="en-US" dirty="0"/>
              <a:t>the action of absorbing and continuing to hold a substance.</a:t>
            </a:r>
          </a:p>
        </p:txBody>
      </p:sp>
      <p:sp>
        <p:nvSpPr>
          <p:cNvPr id="4" name="Slide Number Placeholder 3"/>
          <p:cNvSpPr>
            <a:spLocks noGrp="1"/>
          </p:cNvSpPr>
          <p:nvPr>
            <p:ph type="sldNum" sz="quarter" idx="10"/>
          </p:nvPr>
        </p:nvSpPr>
        <p:spPr/>
        <p:txBody>
          <a:bodyPr/>
          <a:lstStyle/>
          <a:p>
            <a:fld id="{B54E4938-CC80-428C-B1D2-BE1A71D4DBC0}" type="slidenum">
              <a:rPr lang="en-US" smtClean="0"/>
              <a:pPr/>
              <a:t>9</a:t>
            </a:fld>
            <a:endParaRPr lang="en-US"/>
          </a:p>
        </p:txBody>
      </p:sp>
    </p:spTree>
    <p:extLst>
      <p:ext uri="{BB962C8B-B14F-4D97-AF65-F5344CB8AC3E}">
        <p14:creationId xmlns:p14="http://schemas.microsoft.com/office/powerpoint/2010/main" val="5115658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696913"/>
            <a:ext cx="6197600" cy="3486150"/>
          </a:xfrm>
        </p:spPr>
      </p:sp>
      <p:sp>
        <p:nvSpPr>
          <p:cNvPr id="3" name="Notes Placeholder 2"/>
          <p:cNvSpPr>
            <a:spLocks noGrp="1"/>
          </p:cNvSpPr>
          <p:nvPr>
            <p:ph type="body" idx="1"/>
          </p:nvPr>
        </p:nvSpPr>
        <p:spPr/>
        <p:txBody>
          <a:bodyPr/>
          <a:lstStyle/>
          <a:p>
            <a:r>
              <a:rPr lang="en-US" dirty="0"/>
              <a:t>lipid hydro-peroxide (</a:t>
            </a:r>
            <a:r>
              <a:rPr lang="en-US" b="1" dirty="0"/>
              <a:t>LOOH</a:t>
            </a:r>
            <a:r>
              <a:rPr lang="en-US" dirty="0"/>
              <a:t>), </a:t>
            </a:r>
            <a:r>
              <a:rPr lang="en-US" b="1" dirty="0"/>
              <a:t>Cu+</a:t>
            </a:r>
            <a:r>
              <a:rPr lang="en-US" dirty="0"/>
              <a:t> copper(I) ion </a:t>
            </a:r>
            <a:r>
              <a:rPr lang="en-US" b="1" dirty="0"/>
              <a:t>cuprous ion</a:t>
            </a:r>
            <a:r>
              <a:rPr lang="en-US" dirty="0"/>
              <a:t>. </a:t>
            </a:r>
            <a:r>
              <a:rPr lang="en-US" b="1" dirty="0"/>
              <a:t>Cu2+</a:t>
            </a:r>
            <a:r>
              <a:rPr lang="en-US" dirty="0"/>
              <a:t> copper(II) ion </a:t>
            </a:r>
            <a:r>
              <a:rPr lang="en-US" b="1" dirty="0"/>
              <a:t>cupric ion</a:t>
            </a:r>
          </a:p>
          <a:p>
            <a:r>
              <a:rPr lang="en-US" b="1" dirty="0"/>
              <a:t>LOO: </a:t>
            </a:r>
            <a:r>
              <a:rPr lang="en-US" dirty="0"/>
              <a:t>Lipid peroxide radical, </a:t>
            </a:r>
            <a:r>
              <a:rPr lang="en-US" b="1" dirty="0"/>
              <a:t>LO: </a:t>
            </a:r>
            <a:r>
              <a:rPr lang="en-US" dirty="0"/>
              <a:t>lipid </a:t>
            </a:r>
            <a:r>
              <a:rPr lang="en-US" dirty="0" err="1"/>
              <a:t>alkoxide</a:t>
            </a:r>
            <a:r>
              <a:rPr lang="en-US" dirty="0"/>
              <a:t> radical</a:t>
            </a:r>
          </a:p>
          <a:p>
            <a:pPr defTabSz="924458">
              <a:defRPr/>
            </a:pPr>
            <a:r>
              <a:rPr lang="en-US" dirty="0"/>
              <a:t>SH enzymes: </a:t>
            </a:r>
            <a:r>
              <a:rPr lang="en-US" b="1" dirty="0"/>
              <a:t>sulfhydryl</a:t>
            </a:r>
          </a:p>
          <a:p>
            <a:pPr defTabSz="924458">
              <a:defRPr/>
            </a:pPr>
            <a:r>
              <a:rPr lang="en-US" dirty="0"/>
              <a:t>The </a:t>
            </a:r>
            <a:r>
              <a:rPr lang="en-US" b="1" dirty="0"/>
              <a:t>sulfhydryl</a:t>
            </a:r>
            <a:r>
              <a:rPr lang="en-US" dirty="0"/>
              <a:t> groups of glutathione play an important </a:t>
            </a:r>
            <a:r>
              <a:rPr lang="en-US" b="1" dirty="0"/>
              <a:t>role</a:t>
            </a:r>
            <a:r>
              <a:rPr lang="en-US" dirty="0"/>
              <a:t> in the neutralization of foreign organic compounds and the reduction of peroxides</a:t>
            </a:r>
            <a:endParaRPr lang="en-US" b="1" dirty="0"/>
          </a:p>
          <a:p>
            <a:endParaRPr lang="en-US" b="1" dirty="0"/>
          </a:p>
        </p:txBody>
      </p:sp>
      <p:sp>
        <p:nvSpPr>
          <p:cNvPr id="4" name="Slide Number Placeholder 3"/>
          <p:cNvSpPr>
            <a:spLocks noGrp="1"/>
          </p:cNvSpPr>
          <p:nvPr>
            <p:ph type="sldNum" sz="quarter" idx="10"/>
          </p:nvPr>
        </p:nvSpPr>
        <p:spPr/>
        <p:txBody>
          <a:bodyPr/>
          <a:lstStyle/>
          <a:p>
            <a:fld id="{B54E4938-CC80-428C-B1D2-BE1A71D4DBC0}" type="slidenum">
              <a:rPr lang="en-US" smtClean="0"/>
              <a:pPr/>
              <a:t>11</a:t>
            </a:fld>
            <a:endParaRPr lang="en-US"/>
          </a:p>
        </p:txBody>
      </p:sp>
    </p:spTree>
    <p:extLst>
      <p:ext uri="{BB962C8B-B14F-4D97-AF65-F5344CB8AC3E}">
        <p14:creationId xmlns:p14="http://schemas.microsoft.com/office/powerpoint/2010/main" val="2060138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696913"/>
            <a:ext cx="6197600" cy="3486150"/>
          </a:xfrm>
        </p:spPr>
      </p:sp>
      <p:sp>
        <p:nvSpPr>
          <p:cNvPr id="3" name="Notes Placeholder 2"/>
          <p:cNvSpPr>
            <a:spLocks noGrp="1"/>
          </p:cNvSpPr>
          <p:nvPr>
            <p:ph type="body" idx="1"/>
          </p:nvPr>
        </p:nvSpPr>
        <p:spPr/>
        <p:txBody>
          <a:bodyPr/>
          <a:lstStyle/>
          <a:p>
            <a:r>
              <a:rPr lang="en-US" b="1" dirty="0"/>
              <a:t>Metabolism:</a:t>
            </a:r>
            <a:r>
              <a:rPr lang="en-US" dirty="0"/>
              <a:t> the chemical processes that occur within a living organism in order to maintain life.</a:t>
            </a:r>
          </a:p>
          <a:p>
            <a:r>
              <a:rPr lang="en-US" b="1" dirty="0"/>
              <a:t>Mitotic index</a:t>
            </a:r>
            <a:r>
              <a:rPr lang="en-US" dirty="0"/>
              <a:t> is defined as the ratio between the number of cells in a population undergoing </a:t>
            </a:r>
            <a:r>
              <a:rPr lang="en-US" b="1" dirty="0"/>
              <a:t>mitosis</a:t>
            </a:r>
            <a:r>
              <a:rPr lang="en-US" dirty="0"/>
              <a:t> to the number of cells in a population not </a:t>
            </a:r>
            <a:r>
              <a:rPr lang="en-US" dirty="0" err="1"/>
              <a:t>undergoing</a:t>
            </a:r>
            <a:r>
              <a:rPr lang="en-US" b="1" dirty="0" err="1"/>
              <a:t>mitosis</a:t>
            </a:r>
            <a:r>
              <a:rPr lang="en-US" dirty="0"/>
              <a:t>.</a:t>
            </a:r>
          </a:p>
          <a:p>
            <a:r>
              <a:rPr lang="en-US" sz="1200" b="1" i="0" kern="1200" dirty="0">
                <a:solidFill>
                  <a:schemeClr val="tx1"/>
                </a:solidFill>
                <a:effectLst/>
                <a:latin typeface="+mn-lt"/>
                <a:ea typeface="+mn-ea"/>
                <a:cs typeface="+mn-cs"/>
              </a:rPr>
              <a:t>Pectin</a:t>
            </a:r>
            <a:r>
              <a:rPr lang="en-US" sz="1200" b="0" i="0" kern="1200" dirty="0">
                <a:solidFill>
                  <a:schemeClr val="tx1"/>
                </a:solidFill>
                <a:effectLst/>
                <a:latin typeface="+mn-lt"/>
                <a:ea typeface="+mn-ea"/>
                <a:cs typeface="+mn-cs"/>
              </a:rPr>
              <a:t> is a structural </a:t>
            </a:r>
            <a:r>
              <a:rPr lang="en-US" sz="1200" b="0" i="0" kern="1200" dirty="0" err="1">
                <a:solidFill>
                  <a:schemeClr val="tx1"/>
                </a:solidFill>
                <a:effectLst/>
                <a:latin typeface="+mn-lt"/>
                <a:ea typeface="+mn-ea"/>
                <a:cs typeface="+mn-cs"/>
              </a:rPr>
              <a:t>heteropolysaccharide</a:t>
            </a:r>
            <a:r>
              <a:rPr lang="en-US" sz="1200" b="0" i="0" kern="1200" dirty="0">
                <a:solidFill>
                  <a:schemeClr val="tx1"/>
                </a:solidFill>
                <a:effectLst/>
                <a:latin typeface="+mn-lt"/>
                <a:ea typeface="+mn-ea"/>
                <a:cs typeface="+mn-cs"/>
              </a:rPr>
              <a:t> contained in the primary cell walls of terrestrial plants. </a:t>
            </a:r>
            <a:endParaRPr lang="en-US" dirty="0"/>
          </a:p>
        </p:txBody>
      </p:sp>
      <p:sp>
        <p:nvSpPr>
          <p:cNvPr id="4" name="Slide Number Placeholder 3"/>
          <p:cNvSpPr>
            <a:spLocks noGrp="1"/>
          </p:cNvSpPr>
          <p:nvPr>
            <p:ph type="sldNum" sz="quarter" idx="10"/>
          </p:nvPr>
        </p:nvSpPr>
        <p:spPr/>
        <p:txBody>
          <a:bodyPr/>
          <a:lstStyle/>
          <a:p>
            <a:fld id="{B54E4938-CC80-428C-B1D2-BE1A71D4DBC0}" type="slidenum">
              <a:rPr lang="en-US" smtClean="0"/>
              <a:pPr/>
              <a:t>18</a:t>
            </a:fld>
            <a:endParaRPr lang="en-US"/>
          </a:p>
        </p:txBody>
      </p:sp>
    </p:spTree>
    <p:extLst>
      <p:ext uri="{BB962C8B-B14F-4D97-AF65-F5344CB8AC3E}">
        <p14:creationId xmlns:p14="http://schemas.microsoft.com/office/powerpoint/2010/main" val="2995595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err="1">
                <a:solidFill>
                  <a:schemeClr val="tx1"/>
                </a:solidFill>
                <a:effectLst/>
                <a:latin typeface="+mn-lt"/>
                <a:ea typeface="+mn-ea"/>
                <a:cs typeface="+mn-cs"/>
              </a:rPr>
              <a:t>Acidophiles</a:t>
            </a:r>
            <a:r>
              <a:rPr lang="en-US" sz="1200" b="0" i="0" kern="1200" dirty="0">
                <a:solidFill>
                  <a:schemeClr val="tx1"/>
                </a:solidFill>
                <a:effectLst/>
                <a:latin typeface="+mn-lt"/>
                <a:ea typeface="+mn-ea"/>
                <a:cs typeface="+mn-cs"/>
              </a:rPr>
              <a:t> or </a:t>
            </a:r>
            <a:r>
              <a:rPr lang="en-US" sz="1200" b="1" i="0" kern="1200" dirty="0">
                <a:solidFill>
                  <a:schemeClr val="tx1"/>
                </a:solidFill>
                <a:effectLst/>
                <a:latin typeface="+mn-lt"/>
                <a:ea typeface="+mn-ea"/>
                <a:cs typeface="+mn-cs"/>
              </a:rPr>
              <a:t>acidophilic</a:t>
            </a:r>
            <a:r>
              <a:rPr lang="en-US" sz="1200" b="0" i="0" kern="1200" dirty="0">
                <a:solidFill>
                  <a:schemeClr val="tx1"/>
                </a:solidFill>
                <a:effectLst/>
                <a:latin typeface="+mn-lt"/>
                <a:ea typeface="+mn-ea"/>
                <a:cs typeface="+mn-cs"/>
              </a:rPr>
              <a:t> organisms are those that thrive under highly acidic conditions (usually at pH 2.0 or below).</a:t>
            </a:r>
          </a:p>
          <a:p>
            <a:r>
              <a:rPr lang="en-US" sz="1200" b="0" i="0" kern="1200" dirty="0">
                <a:solidFill>
                  <a:schemeClr val="tx1"/>
                </a:solidFill>
                <a:effectLst/>
                <a:latin typeface="+mn-lt"/>
                <a:ea typeface="+mn-ea"/>
                <a:cs typeface="+mn-cs"/>
              </a:rPr>
              <a:t>The </a:t>
            </a:r>
            <a:r>
              <a:rPr lang="en-US" sz="1200" b="1" i="0" kern="1200" dirty="0">
                <a:solidFill>
                  <a:schemeClr val="tx1"/>
                </a:solidFill>
                <a:effectLst/>
                <a:latin typeface="+mn-lt"/>
                <a:ea typeface="+mn-ea"/>
                <a:cs typeface="+mn-cs"/>
              </a:rPr>
              <a:t>electrophoretic mobility</a:t>
            </a:r>
            <a:r>
              <a:rPr lang="en-US" sz="1200" b="0" i="0" kern="1200" dirty="0">
                <a:solidFill>
                  <a:schemeClr val="tx1"/>
                </a:solidFill>
                <a:effectLst/>
                <a:latin typeface="+mn-lt"/>
                <a:ea typeface="+mn-ea"/>
                <a:cs typeface="+mn-cs"/>
              </a:rPr>
              <a:t> is </a:t>
            </a:r>
            <a:r>
              <a:rPr lang="en-US" sz="1200" b="1" i="0" kern="1200" dirty="0">
                <a:solidFill>
                  <a:schemeClr val="tx1"/>
                </a:solidFill>
                <a:effectLst/>
                <a:latin typeface="+mn-lt"/>
                <a:ea typeface="+mn-ea"/>
                <a:cs typeface="+mn-cs"/>
              </a:rPr>
              <a:t>defined</a:t>
            </a:r>
            <a:r>
              <a:rPr lang="en-US" sz="1200" b="0" i="0" kern="1200" dirty="0">
                <a:solidFill>
                  <a:schemeClr val="tx1"/>
                </a:solidFill>
                <a:effectLst/>
                <a:latin typeface="+mn-lt"/>
                <a:ea typeface="+mn-ea"/>
                <a:cs typeface="+mn-cs"/>
              </a:rPr>
              <a:t> as the distance migrated in a certain time period. (The rate of migration (usually in cm/s) per unit electric field)</a:t>
            </a:r>
          </a:p>
          <a:p>
            <a:r>
              <a:rPr lang="en-US" sz="1200" b="0" i="0" kern="1200" dirty="0">
                <a:solidFill>
                  <a:schemeClr val="tx1"/>
                </a:solidFill>
                <a:effectLst/>
                <a:latin typeface="+mn-lt"/>
                <a:ea typeface="+mn-ea"/>
                <a:cs typeface="+mn-cs"/>
              </a:rPr>
              <a:t>The </a:t>
            </a:r>
            <a:r>
              <a:rPr lang="en-US" sz="1200" b="1" i="0" kern="1200" dirty="0">
                <a:solidFill>
                  <a:schemeClr val="tx1"/>
                </a:solidFill>
                <a:effectLst/>
                <a:latin typeface="+mn-lt"/>
                <a:ea typeface="+mn-ea"/>
                <a:cs typeface="+mn-cs"/>
              </a:rPr>
              <a:t>zeta</a:t>
            </a:r>
            <a:r>
              <a:rPr lang="en-US" sz="1200" b="0" i="0" kern="1200" dirty="0">
                <a:solidFill>
                  <a:schemeClr val="tx1"/>
                </a:solidFill>
                <a:effectLst/>
                <a:latin typeface="+mn-lt"/>
                <a:ea typeface="+mn-ea"/>
                <a:cs typeface="+mn-cs"/>
              </a:rPr>
              <a:t>-</a:t>
            </a:r>
            <a:r>
              <a:rPr lang="en-US" sz="1200" b="1" i="0" kern="1200" dirty="0">
                <a:solidFill>
                  <a:schemeClr val="tx1"/>
                </a:solidFill>
                <a:effectLst/>
                <a:latin typeface="+mn-lt"/>
                <a:ea typeface="+mn-ea"/>
                <a:cs typeface="+mn-cs"/>
              </a:rPr>
              <a:t>potential</a:t>
            </a:r>
            <a:r>
              <a:rPr lang="en-US" sz="1200" b="0" i="0" kern="1200" dirty="0">
                <a:solidFill>
                  <a:schemeClr val="tx1"/>
                </a:solidFill>
                <a:effectLst/>
                <a:latin typeface="+mn-lt"/>
                <a:ea typeface="+mn-ea"/>
                <a:cs typeface="+mn-cs"/>
              </a:rPr>
              <a:t> is defined as the potential difference between the dispersion medium and the stationary layer of fluid attached to the dispersed particle.</a:t>
            </a:r>
          </a:p>
          <a:p>
            <a:r>
              <a:rPr lang="en-US" sz="1200" b="0" i="0" kern="1200" dirty="0">
                <a:solidFill>
                  <a:schemeClr val="tx1"/>
                </a:solidFill>
                <a:effectLst/>
                <a:latin typeface="+mn-lt"/>
                <a:ea typeface="+mn-ea"/>
                <a:cs typeface="+mn-cs"/>
              </a:rPr>
              <a:t>The </a:t>
            </a:r>
            <a:r>
              <a:rPr lang="en-US" sz="1200" b="1" i="0" kern="1200" dirty="0">
                <a:solidFill>
                  <a:schemeClr val="tx1"/>
                </a:solidFill>
                <a:effectLst/>
                <a:latin typeface="+mn-lt"/>
                <a:ea typeface="+mn-ea"/>
                <a:cs typeface="+mn-cs"/>
              </a:rPr>
              <a:t>zeta potential</a:t>
            </a:r>
            <a:r>
              <a:rPr lang="en-US" sz="1200" b="0" i="0"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ζ</a:t>
            </a:r>
            <a:r>
              <a:rPr lang="en-US" sz="1200" b="0" i="0" kern="1200" dirty="0">
                <a:solidFill>
                  <a:schemeClr val="tx1"/>
                </a:solidFill>
                <a:effectLst/>
                <a:latin typeface="+mn-lt"/>
                <a:ea typeface="+mn-ea"/>
                <a:cs typeface="+mn-cs"/>
              </a:rPr>
              <a:t>-</a:t>
            </a:r>
            <a:r>
              <a:rPr lang="en-US" sz="1200" b="1" i="0" kern="1200" dirty="0">
                <a:solidFill>
                  <a:schemeClr val="tx1"/>
                </a:solidFill>
                <a:effectLst/>
                <a:latin typeface="+mn-lt"/>
                <a:ea typeface="+mn-ea"/>
                <a:cs typeface="+mn-cs"/>
              </a:rPr>
              <a:t>potential</a:t>
            </a:r>
            <a:r>
              <a:rPr lang="en-US" sz="1200" b="0" i="0" kern="1200" dirty="0">
                <a:solidFill>
                  <a:schemeClr val="tx1"/>
                </a:solidFill>
                <a:effectLst/>
                <a:latin typeface="+mn-lt"/>
                <a:ea typeface="+mn-ea"/>
                <a:cs typeface="+mn-cs"/>
              </a:rPr>
              <a:t>) is the potential difference across phase boundaries between solids and liquids.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6966C3-9B74-4A8D-A175-AA27A1FA4FB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366829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prosthetic groups</a:t>
            </a:r>
            <a:r>
              <a:rPr lang="en-US" sz="1200" b="0" i="0" kern="1200" dirty="0">
                <a:solidFill>
                  <a:schemeClr val="tx1"/>
                </a:solidFill>
                <a:effectLst/>
                <a:latin typeface="+mn-lt"/>
                <a:ea typeface="+mn-ea"/>
                <a:cs typeface="+mn-cs"/>
              </a:rPr>
              <a:t>:</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 non-protein group forming part of or combined with a protein.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6966C3-9B74-4A8D-A175-AA27A1FA4FB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2564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64430D-DF20-4D7A-A2BC-8D3D340CDE92}" type="slidenum">
              <a:rPr lang="en-US" smtClean="0"/>
              <a:t>45</a:t>
            </a:fld>
            <a:endParaRPr lang="en-US"/>
          </a:p>
        </p:txBody>
      </p:sp>
    </p:spTree>
    <p:extLst>
      <p:ext uri="{BB962C8B-B14F-4D97-AF65-F5344CB8AC3E}">
        <p14:creationId xmlns:p14="http://schemas.microsoft.com/office/powerpoint/2010/main" val="9966812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LMW HM-PC; low molecular weight</a:t>
            </a:r>
          </a:p>
          <a:p>
            <a:r>
              <a:rPr lang="en-US" dirty="0"/>
              <a:t>HMW; high molecular weight</a:t>
            </a:r>
          </a:p>
          <a:p>
            <a:r>
              <a:rPr lang="en-US" dirty="0"/>
              <a:t>UPR: unfolded protein response</a:t>
            </a:r>
          </a:p>
          <a:p>
            <a:r>
              <a:rPr lang="en-US" dirty="0"/>
              <a:t>ERAD; endoplasmic reticulum associated </a:t>
            </a:r>
            <a:r>
              <a:rPr lang="en-US" dirty="0" err="1"/>
              <a:t>degradtion</a:t>
            </a:r>
            <a:r>
              <a:rPr lang="en-US" dirty="0"/>
              <a:t>.</a:t>
            </a:r>
          </a:p>
          <a:p>
            <a:r>
              <a:rPr lang="en-US" dirty="0"/>
              <a:t>GSH : glutathione</a:t>
            </a:r>
          </a:p>
          <a:p>
            <a:r>
              <a:rPr lang="en-US" dirty="0"/>
              <a:t>PCS: </a:t>
            </a:r>
            <a:r>
              <a:rPr lang="en-US" dirty="0" err="1"/>
              <a:t>phytochelatin</a:t>
            </a:r>
            <a:endParaRPr lang="en-US" dirty="0"/>
          </a:p>
          <a:p>
            <a:endParaRPr lang="en-US" dirty="0"/>
          </a:p>
        </p:txBody>
      </p:sp>
      <p:sp>
        <p:nvSpPr>
          <p:cNvPr id="4" name="Slide Number Placeholder 3"/>
          <p:cNvSpPr>
            <a:spLocks noGrp="1"/>
          </p:cNvSpPr>
          <p:nvPr>
            <p:ph type="sldNum" sz="quarter" idx="5"/>
          </p:nvPr>
        </p:nvSpPr>
        <p:spPr/>
        <p:txBody>
          <a:bodyPr/>
          <a:lstStyle/>
          <a:p>
            <a:fld id="{E064430D-DF20-4D7A-A2BC-8D3D340CDE92}" type="slidenum">
              <a:rPr lang="en-US" smtClean="0"/>
              <a:t>46</a:t>
            </a:fld>
            <a:endParaRPr lang="en-US"/>
          </a:p>
        </p:txBody>
      </p:sp>
    </p:spTree>
    <p:extLst>
      <p:ext uri="{BB962C8B-B14F-4D97-AF65-F5344CB8AC3E}">
        <p14:creationId xmlns:p14="http://schemas.microsoft.com/office/powerpoint/2010/main" val="6740341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64430D-DF20-4D7A-A2BC-8D3D340CDE92}" type="slidenum">
              <a:rPr lang="en-US" smtClean="0"/>
              <a:t>49</a:t>
            </a:fld>
            <a:endParaRPr lang="en-US"/>
          </a:p>
        </p:txBody>
      </p:sp>
    </p:spTree>
    <p:extLst>
      <p:ext uri="{BB962C8B-B14F-4D97-AF65-F5344CB8AC3E}">
        <p14:creationId xmlns:p14="http://schemas.microsoft.com/office/powerpoint/2010/main" val="2177368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64430D-DF20-4D7A-A2BC-8D3D340CDE92}" type="slidenum">
              <a:rPr lang="en-US" smtClean="0"/>
              <a:t>55</a:t>
            </a:fld>
            <a:endParaRPr lang="en-US"/>
          </a:p>
        </p:txBody>
      </p:sp>
    </p:spTree>
    <p:extLst>
      <p:ext uri="{BB962C8B-B14F-4D97-AF65-F5344CB8AC3E}">
        <p14:creationId xmlns:p14="http://schemas.microsoft.com/office/powerpoint/2010/main" val="1624221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64430D-DF20-4D7A-A2BC-8D3D340CDE92}" type="slidenum">
              <a:rPr lang="en-US" smtClean="0"/>
              <a:t>58</a:t>
            </a:fld>
            <a:endParaRPr lang="en-US"/>
          </a:p>
        </p:txBody>
      </p:sp>
    </p:spTree>
    <p:extLst>
      <p:ext uri="{BB962C8B-B14F-4D97-AF65-F5344CB8AC3E}">
        <p14:creationId xmlns:p14="http://schemas.microsoft.com/office/powerpoint/2010/main" val="9330165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12/3/2021</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12/3/2021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12/3/2021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12/3/2021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12/3/2021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12/3/2021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12/3/2021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12/3/2021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12/3/2021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12/3/2021</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914400" y="6248400"/>
            <a:ext cx="2540000" cy="457200"/>
          </a:xfrm>
        </p:spPr>
        <p:txBody>
          <a:bodyPr/>
          <a:lstStyle>
            <a:lvl1pPr>
              <a:defRPr/>
            </a:lvl1pPr>
          </a:lstStyle>
          <a:p>
            <a:endParaRPr lang="en-US" altLang="en-US"/>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8737600" y="6248400"/>
            <a:ext cx="2540000" cy="457200"/>
          </a:xfrm>
        </p:spPr>
        <p:txBody>
          <a:bodyPr/>
          <a:lstStyle>
            <a:lvl1pPr>
              <a:defRPr/>
            </a:lvl1pPr>
          </a:lstStyle>
          <a:p>
            <a:fld id="{7E66A3B1-44A0-4059-BBEB-DBCA7734C992}" type="slidenum">
              <a:rPr lang="en-US" altLang="en-US"/>
              <a:pPr/>
              <a:t>‹#›</a:t>
            </a:fld>
            <a:endParaRPr lang="en-US" altLang="en-US"/>
          </a:p>
        </p:txBody>
      </p:sp>
    </p:spTree>
    <p:extLst>
      <p:ext uri="{BB962C8B-B14F-4D97-AF65-F5344CB8AC3E}">
        <p14:creationId xmlns:p14="http://schemas.microsoft.com/office/powerpoint/2010/main" val="67336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20">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12/3/2021</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6" r:id="rId12"/>
    <p:sldLayoutId id="2147483662" r:id="rId13"/>
    <p:sldLayoutId id="2147483669" r:id="rId14"/>
    <p:sldLayoutId id="2147483670" r:id="rId15"/>
    <p:sldLayoutId id="2147483658" r:id="rId16"/>
    <p:sldLayoutId id="2147483659" r:id="rId17"/>
    <p:sldLayoutId id="2147483688" r:id="rId18"/>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t>Heavy metal stress in plants</a:t>
            </a:r>
            <a:endParaRPr lang="en-US" dirty="0"/>
          </a:p>
        </p:txBody>
      </p:sp>
    </p:spTree>
    <p:extLst>
      <p:ext uri="{BB962C8B-B14F-4D97-AF65-F5344CB8AC3E}">
        <p14:creationId xmlns:p14="http://schemas.microsoft.com/office/powerpoint/2010/main" val="3096242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Nutrients and heavy metals</a:t>
            </a:r>
          </a:p>
        </p:txBody>
      </p:sp>
      <p:pic>
        <p:nvPicPr>
          <p:cNvPr id="4" name="Picture 2" descr="Formation of Ligands based on Oxygen&lt;/li&gt;&lt;/li&gt;&lt;/ul&gt;&lt;li&gt;Nutrients and Heavy Metals&lt;br /&gt;&lt;ul&gt;&lt;li&gt;Essentials, required for al..."/>
          <p:cNvPicPr>
            <a:picLocks noGrp="1" noChangeAspect="1" noChangeArrowheads="1"/>
          </p:cNvPicPr>
          <p:nvPr>
            <p:ph sz="quarter" idx="1"/>
          </p:nvPr>
        </p:nvPicPr>
        <p:blipFill rotWithShape="1">
          <a:blip r:embed="rId3">
            <a:extLst>
              <a:ext uri="{28A0092B-C50C-407E-A947-70E740481C1C}">
                <a14:useLocalDpi xmlns:a14="http://schemas.microsoft.com/office/drawing/2010/main" val="0"/>
              </a:ext>
            </a:extLst>
          </a:blip>
          <a:srcRect t="23577"/>
          <a:stretch/>
        </p:blipFill>
        <p:spPr bwMode="auto">
          <a:xfrm>
            <a:off x="1301863" y="2375452"/>
            <a:ext cx="8451737" cy="44839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3675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Availability &amp; uptake</a:t>
            </a:r>
            <a:endParaRPr lang="en-US" b="1" dirty="0"/>
          </a:p>
        </p:txBody>
      </p:sp>
      <p:pic>
        <p:nvPicPr>
          <p:cNvPr id="3074" name="Picture 2" descr="Availabilty &amp; Uptake&lt;br /&gt;Persistence&lt;br /&gt;Bonding  of negetive (Soil) and positive (metal) charge.&lt;br /&gt;Metal binds with ..."/>
          <p:cNvPicPr>
            <a:picLocks noChangeAspect="1" noChangeArrowheads="1"/>
          </p:cNvPicPr>
          <p:nvPr/>
        </p:nvPicPr>
        <p:blipFill rotWithShape="1">
          <a:blip r:embed="rId2">
            <a:extLst>
              <a:ext uri="{28A0092B-C50C-407E-A947-70E740481C1C}">
                <a14:useLocalDpi xmlns:a14="http://schemas.microsoft.com/office/drawing/2010/main" val="0"/>
              </a:ext>
            </a:extLst>
          </a:blip>
          <a:srcRect t="23538" r="28334" b="14143"/>
          <a:stretch/>
        </p:blipFill>
        <p:spPr bwMode="auto">
          <a:xfrm>
            <a:off x="1981200" y="2305883"/>
            <a:ext cx="6997908"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9974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4" name="Rectangle 2"/>
          <p:cNvSpPr>
            <a:spLocks noGrp="1" noChangeArrowheads="1"/>
          </p:cNvSpPr>
          <p:nvPr>
            <p:ph type="title" idx="4294967295"/>
          </p:nvPr>
        </p:nvSpPr>
        <p:spPr>
          <a:xfrm>
            <a:off x="4648200" y="-85725"/>
            <a:ext cx="7543800" cy="788988"/>
          </a:xfrm>
        </p:spPr>
        <p:txBody>
          <a:bodyPr>
            <a:normAutofit/>
          </a:bodyPr>
          <a:lstStyle/>
          <a:p>
            <a:pPr eaLnBrk="1" hangingPunct="1">
              <a:defRPr/>
            </a:pPr>
            <a:r>
              <a:rPr lang="en-US" sz="3200" b="1" dirty="0">
                <a:solidFill>
                  <a:schemeClr val="tx1"/>
                </a:solidFill>
                <a:effectLst/>
              </a:rPr>
              <a:t>Cation Exchange</a:t>
            </a:r>
          </a:p>
        </p:txBody>
      </p:sp>
      <p:grpSp>
        <p:nvGrpSpPr>
          <p:cNvPr id="32772" name="Group 34"/>
          <p:cNvGrpSpPr>
            <a:grpSpLocks/>
          </p:cNvGrpSpPr>
          <p:nvPr/>
        </p:nvGrpSpPr>
        <p:grpSpPr bwMode="auto">
          <a:xfrm>
            <a:off x="1671256" y="2488244"/>
            <a:ext cx="5186745" cy="3841141"/>
            <a:chOff x="180" y="1612"/>
            <a:chExt cx="3684" cy="2556"/>
          </a:xfrm>
        </p:grpSpPr>
        <p:sp>
          <p:nvSpPr>
            <p:cNvPr id="32773" name="Text Box 4"/>
            <p:cNvSpPr txBox="1">
              <a:spLocks noChangeArrowheads="1"/>
            </p:cNvSpPr>
            <p:nvPr/>
          </p:nvSpPr>
          <p:spPr bwMode="auto">
            <a:xfrm>
              <a:off x="1232" y="3896"/>
              <a:ext cx="132" cy="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wrap="none" lIns="92075" tIns="46038" rIns="92075" bIns="46038"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endParaRPr kumimoji="1" lang="en-US" altLang="en-US" sz="1600" b="1"/>
            </a:p>
          </p:txBody>
        </p:sp>
        <p:grpSp>
          <p:nvGrpSpPr>
            <p:cNvPr id="32774" name="Group 32"/>
            <p:cNvGrpSpPr>
              <a:grpSpLocks/>
            </p:cNvGrpSpPr>
            <p:nvPr/>
          </p:nvGrpSpPr>
          <p:grpSpPr bwMode="auto">
            <a:xfrm>
              <a:off x="180" y="1612"/>
              <a:ext cx="3684" cy="2556"/>
              <a:chOff x="180" y="1612"/>
              <a:chExt cx="3684" cy="2556"/>
            </a:xfrm>
          </p:grpSpPr>
          <p:pic>
            <p:nvPicPr>
              <p:cNvPr id="3277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2" y="1612"/>
                <a:ext cx="1992" cy="1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6" name="Text Box 7"/>
              <p:cNvSpPr txBox="1">
                <a:spLocks noChangeArrowheads="1"/>
              </p:cNvSpPr>
              <p:nvPr/>
            </p:nvSpPr>
            <p:spPr bwMode="auto">
              <a:xfrm>
                <a:off x="180" y="3430"/>
                <a:ext cx="3684" cy="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wrap="square" lIns="92075" tIns="46038" rIns="92075" bIns="46038" anchor="ctr">
                <a:spAutoFit/>
              </a:bodyPr>
              <a:lstStyle>
                <a:lvl1pPr marL="182563" indent="-182563"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kumimoji="1" lang="en-US" altLang="en-US" sz="1100" b="1" dirty="0" err="1"/>
                  <a:t>Cation</a:t>
                </a:r>
                <a:r>
                  <a:rPr kumimoji="1" lang="en-US" altLang="en-US" sz="1100" b="1" dirty="0"/>
                  <a:t> exchange in soil.</a:t>
                </a:r>
                <a:r>
                  <a:rPr kumimoji="1" lang="en-US" altLang="en-US" sz="1100" dirty="0"/>
                  <a:t> Hydrogen ions (H</a:t>
                </a:r>
                <a:r>
                  <a:rPr kumimoji="1" lang="en-US" altLang="en-US" sz="1100" baseline="30000" dirty="0"/>
                  <a:t>+</a:t>
                </a:r>
                <a:r>
                  <a:rPr kumimoji="1" lang="en-US" altLang="en-US" sz="1100" dirty="0"/>
                  <a:t>) help make nutrients available by displacing positively charged minerals (cations such as Ca</a:t>
                </a:r>
                <a:r>
                  <a:rPr kumimoji="1" lang="en-US" altLang="en-US" sz="1100" baseline="30000" dirty="0"/>
                  <a:t>2+</a:t>
                </a:r>
                <a:r>
                  <a:rPr kumimoji="1" lang="en-US" altLang="en-US" sz="1100" dirty="0"/>
                  <a:t>) that were bound tightly to the surface of negatively charged soil particles. </a:t>
                </a:r>
              </a:p>
              <a:p>
                <a:r>
                  <a:rPr kumimoji="1" lang="en-US" altLang="en-US" sz="1100" dirty="0"/>
                  <a:t>Plants contribute H</a:t>
                </a:r>
                <a:r>
                  <a:rPr kumimoji="1" lang="en-US" altLang="en-US" sz="1100" baseline="30000" dirty="0"/>
                  <a:t>+</a:t>
                </a:r>
                <a:r>
                  <a:rPr kumimoji="1" lang="en-US" altLang="en-US" sz="1100" dirty="0"/>
                  <a:t> by secreting it from root hairs and also by cellular respiration, which releases CO</a:t>
                </a:r>
                <a:r>
                  <a:rPr kumimoji="1" lang="en-US" altLang="en-US" sz="1100" baseline="-25000" dirty="0"/>
                  <a:t>2 </a:t>
                </a:r>
                <a:r>
                  <a:rPr kumimoji="1" lang="en-US" altLang="en-US" sz="1100" dirty="0"/>
                  <a:t> into the soil solution, where it reacts with H</a:t>
                </a:r>
                <a:r>
                  <a:rPr kumimoji="1" lang="en-US" altLang="en-US" sz="1100" baseline="-25000" dirty="0"/>
                  <a:t>2</a:t>
                </a:r>
                <a:r>
                  <a:rPr kumimoji="1" lang="en-US" altLang="en-US" sz="1100" dirty="0"/>
                  <a:t>O to form carbonic acid (H</a:t>
                </a:r>
                <a:r>
                  <a:rPr kumimoji="1" lang="en-US" altLang="en-US" sz="1100" baseline="-25000" dirty="0"/>
                  <a:t>2</a:t>
                </a:r>
                <a:r>
                  <a:rPr kumimoji="1" lang="en-US" altLang="en-US" sz="1100" dirty="0"/>
                  <a:t>CO</a:t>
                </a:r>
                <a:r>
                  <a:rPr kumimoji="1" lang="en-US" altLang="en-US" sz="1100" baseline="-25000" dirty="0"/>
                  <a:t>3</a:t>
                </a:r>
                <a:r>
                  <a:rPr kumimoji="1" lang="en-US" altLang="en-US" sz="1100" dirty="0"/>
                  <a:t>). Dissociation of this acid adds H</a:t>
                </a:r>
                <a:r>
                  <a:rPr kumimoji="1" lang="en-US" altLang="en-US" sz="1100" baseline="30000" dirty="0"/>
                  <a:t>+</a:t>
                </a:r>
                <a:r>
                  <a:rPr kumimoji="1" lang="en-US" altLang="en-US" sz="1100" dirty="0"/>
                  <a:t> to the soil solution.</a:t>
                </a:r>
              </a:p>
            </p:txBody>
          </p:sp>
          <p:sp>
            <p:nvSpPr>
              <p:cNvPr id="32777" name="Text Box 8"/>
              <p:cNvSpPr txBox="1">
                <a:spLocks noChangeArrowheads="1"/>
              </p:cNvSpPr>
              <p:nvPr/>
            </p:nvSpPr>
            <p:spPr bwMode="auto">
              <a:xfrm>
                <a:off x="2064" y="2458"/>
                <a:ext cx="54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kumimoji="1" lang="en-US" altLang="en-US" sz="800"/>
                  <a:t>H</a:t>
                </a:r>
                <a:r>
                  <a:rPr kumimoji="1" lang="en-US" altLang="en-US" sz="800" baseline="-25000"/>
                  <a:t>2</a:t>
                </a:r>
                <a:r>
                  <a:rPr kumimoji="1" lang="en-US" altLang="en-US" sz="800"/>
                  <a:t>O + CO</a:t>
                </a:r>
                <a:r>
                  <a:rPr kumimoji="1" lang="en-US" altLang="en-US" sz="800" baseline="-25000"/>
                  <a:t>2</a:t>
                </a:r>
              </a:p>
            </p:txBody>
          </p:sp>
          <p:sp>
            <p:nvSpPr>
              <p:cNvPr id="32778" name="Text Box 9"/>
              <p:cNvSpPr txBox="1">
                <a:spLocks noChangeArrowheads="1"/>
              </p:cNvSpPr>
              <p:nvPr/>
            </p:nvSpPr>
            <p:spPr bwMode="auto">
              <a:xfrm>
                <a:off x="2557" y="2454"/>
                <a:ext cx="39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kumimoji="1" lang="en-US" altLang="en-US" sz="900" dirty="0"/>
                  <a:t>H</a:t>
                </a:r>
                <a:r>
                  <a:rPr kumimoji="1" lang="en-US" altLang="en-US" sz="900" baseline="-25000" dirty="0"/>
                  <a:t>2</a:t>
                </a:r>
                <a:r>
                  <a:rPr kumimoji="1" lang="en-US" altLang="en-US" sz="900" dirty="0"/>
                  <a:t>CO</a:t>
                </a:r>
                <a:r>
                  <a:rPr kumimoji="1" lang="en-US" altLang="en-US" sz="900" baseline="-25000" dirty="0"/>
                  <a:t>3</a:t>
                </a:r>
              </a:p>
            </p:txBody>
          </p:sp>
          <p:sp>
            <p:nvSpPr>
              <p:cNvPr id="32779" name="Text Box 10"/>
              <p:cNvSpPr txBox="1">
                <a:spLocks noChangeArrowheads="1"/>
              </p:cNvSpPr>
              <p:nvPr/>
            </p:nvSpPr>
            <p:spPr bwMode="auto">
              <a:xfrm>
                <a:off x="2926" y="2452"/>
                <a:ext cx="64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kumimoji="1" lang="en-US" altLang="en-US" sz="900"/>
                  <a:t>HCO</a:t>
                </a:r>
                <a:r>
                  <a:rPr kumimoji="1" lang="en-US" altLang="en-US" sz="900" baseline="-25000"/>
                  <a:t>3</a:t>
                </a:r>
                <a:r>
                  <a:rPr kumimoji="1" lang="en-US" altLang="en-US" sz="900" baseline="30000"/>
                  <a:t>–</a:t>
                </a:r>
                <a:r>
                  <a:rPr kumimoji="1" lang="en-US" altLang="en-US" sz="900"/>
                  <a:t> +</a:t>
                </a:r>
              </a:p>
            </p:txBody>
          </p:sp>
          <p:sp>
            <p:nvSpPr>
              <p:cNvPr id="32780" name="Text Box 11"/>
              <p:cNvSpPr txBox="1">
                <a:spLocks noChangeArrowheads="1"/>
              </p:cNvSpPr>
              <p:nvPr/>
            </p:nvSpPr>
            <p:spPr bwMode="auto">
              <a:xfrm>
                <a:off x="2607" y="2847"/>
                <a:ext cx="54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kumimoji="1" lang="en-US" altLang="en-US" sz="900"/>
                  <a:t>Root hair</a:t>
                </a:r>
                <a:endParaRPr kumimoji="1" lang="en-US" altLang="en-US" sz="900" baseline="-25000"/>
              </a:p>
            </p:txBody>
          </p:sp>
          <p:sp>
            <p:nvSpPr>
              <p:cNvPr id="32781" name="Text Box 12"/>
              <p:cNvSpPr txBox="1">
                <a:spLocks noChangeArrowheads="1"/>
              </p:cNvSpPr>
              <p:nvPr/>
            </p:nvSpPr>
            <p:spPr bwMode="auto">
              <a:xfrm>
                <a:off x="2284" y="1885"/>
                <a:ext cx="24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kumimoji="1" lang="en-US" altLang="en-US" sz="900"/>
                  <a:t>K</a:t>
                </a:r>
                <a:r>
                  <a:rPr kumimoji="1" lang="en-US" altLang="en-US" sz="900" baseline="30000"/>
                  <a:t>+</a:t>
                </a:r>
                <a:endParaRPr kumimoji="1" lang="en-US" altLang="en-US" sz="900" baseline="-25000"/>
              </a:p>
            </p:txBody>
          </p:sp>
          <p:sp>
            <p:nvSpPr>
              <p:cNvPr id="32782" name="Text Box 13"/>
              <p:cNvSpPr txBox="1">
                <a:spLocks noChangeArrowheads="1"/>
              </p:cNvSpPr>
              <p:nvPr/>
            </p:nvSpPr>
            <p:spPr bwMode="auto">
              <a:xfrm>
                <a:off x="2344" y="2178"/>
                <a:ext cx="34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kumimoji="1" lang="en-US" altLang="en-US" sz="900"/>
                  <a:t>Cu</a:t>
                </a:r>
                <a:r>
                  <a:rPr kumimoji="1" lang="en-US" altLang="en-US" sz="900" baseline="30000"/>
                  <a:t>2+</a:t>
                </a:r>
                <a:endParaRPr kumimoji="1" lang="en-US" altLang="en-US" sz="900" baseline="-25000"/>
              </a:p>
            </p:txBody>
          </p:sp>
          <p:sp>
            <p:nvSpPr>
              <p:cNvPr id="32783" name="Text Box 14"/>
              <p:cNvSpPr txBox="1">
                <a:spLocks noChangeArrowheads="1"/>
              </p:cNvSpPr>
              <p:nvPr/>
            </p:nvSpPr>
            <p:spPr bwMode="auto">
              <a:xfrm>
                <a:off x="3332" y="2127"/>
                <a:ext cx="34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kumimoji="1" lang="en-US" altLang="en-US" sz="900"/>
                  <a:t>Ca</a:t>
                </a:r>
                <a:r>
                  <a:rPr kumimoji="1" lang="en-US" altLang="en-US" sz="900" baseline="30000"/>
                  <a:t>2+</a:t>
                </a:r>
                <a:endParaRPr kumimoji="1" lang="en-US" altLang="en-US" sz="900" baseline="-25000"/>
              </a:p>
            </p:txBody>
          </p:sp>
          <p:sp>
            <p:nvSpPr>
              <p:cNvPr id="32784" name="Text Box 15"/>
              <p:cNvSpPr txBox="1">
                <a:spLocks noChangeArrowheads="1"/>
              </p:cNvSpPr>
              <p:nvPr/>
            </p:nvSpPr>
            <p:spPr bwMode="auto">
              <a:xfrm>
                <a:off x="2862" y="2160"/>
                <a:ext cx="34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kumimoji="1" lang="en-US" altLang="en-US" sz="900"/>
                  <a:t>Mg</a:t>
                </a:r>
                <a:r>
                  <a:rPr kumimoji="1" lang="en-US" altLang="en-US" sz="900" baseline="30000"/>
                  <a:t>2+</a:t>
                </a:r>
                <a:endParaRPr kumimoji="1" lang="en-US" altLang="en-US" sz="900" baseline="-25000"/>
              </a:p>
            </p:txBody>
          </p:sp>
          <p:sp>
            <p:nvSpPr>
              <p:cNvPr id="32785" name="Text Box 16"/>
              <p:cNvSpPr txBox="1">
                <a:spLocks noChangeArrowheads="1"/>
              </p:cNvSpPr>
              <p:nvPr/>
            </p:nvSpPr>
            <p:spPr bwMode="auto">
              <a:xfrm>
                <a:off x="2635" y="2193"/>
                <a:ext cx="24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kumimoji="1" lang="en-US" altLang="en-US" sz="900"/>
                  <a:t>K</a:t>
                </a:r>
                <a:r>
                  <a:rPr kumimoji="1" lang="en-US" altLang="en-US" sz="900" baseline="30000"/>
                  <a:t>+</a:t>
                </a:r>
                <a:endParaRPr kumimoji="1" lang="en-US" altLang="en-US" sz="900" baseline="-25000"/>
              </a:p>
            </p:txBody>
          </p:sp>
          <p:sp>
            <p:nvSpPr>
              <p:cNvPr id="32786" name="Text Box 17"/>
              <p:cNvSpPr txBox="1">
                <a:spLocks noChangeArrowheads="1"/>
              </p:cNvSpPr>
              <p:nvPr/>
            </p:nvSpPr>
            <p:spPr bwMode="auto">
              <a:xfrm>
                <a:off x="3466" y="1915"/>
                <a:ext cx="24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kumimoji="1" lang="en-US" altLang="en-US" sz="900"/>
                  <a:t>K</a:t>
                </a:r>
                <a:r>
                  <a:rPr kumimoji="1" lang="en-US" altLang="en-US" sz="900" baseline="30000"/>
                  <a:t>+</a:t>
                </a:r>
                <a:endParaRPr kumimoji="1" lang="en-US" altLang="en-US" sz="900" baseline="-25000"/>
              </a:p>
            </p:txBody>
          </p:sp>
          <p:sp>
            <p:nvSpPr>
              <p:cNvPr id="32787" name="Text Box 18"/>
              <p:cNvSpPr txBox="1">
                <a:spLocks noChangeArrowheads="1"/>
              </p:cNvSpPr>
              <p:nvPr/>
            </p:nvSpPr>
            <p:spPr bwMode="auto">
              <a:xfrm>
                <a:off x="3403" y="2362"/>
                <a:ext cx="24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kumimoji="1" lang="en-US" altLang="en-US" sz="900"/>
                  <a:t>H</a:t>
                </a:r>
                <a:r>
                  <a:rPr kumimoji="1" lang="en-US" altLang="en-US" sz="900" baseline="30000"/>
                  <a:t>+</a:t>
                </a:r>
                <a:endParaRPr kumimoji="1" lang="en-US" altLang="en-US" sz="900" baseline="-25000"/>
              </a:p>
            </p:txBody>
          </p:sp>
          <p:sp>
            <p:nvSpPr>
              <p:cNvPr id="32788" name="Text Box 19"/>
              <p:cNvSpPr txBox="1">
                <a:spLocks noChangeArrowheads="1"/>
              </p:cNvSpPr>
              <p:nvPr/>
            </p:nvSpPr>
            <p:spPr bwMode="auto">
              <a:xfrm>
                <a:off x="3244" y="2473"/>
                <a:ext cx="24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kumimoji="1" lang="en-US" altLang="en-US" sz="900"/>
                  <a:t>H</a:t>
                </a:r>
                <a:r>
                  <a:rPr kumimoji="1" lang="en-US" altLang="en-US" sz="900" baseline="30000"/>
                  <a:t>+</a:t>
                </a:r>
                <a:endParaRPr kumimoji="1" lang="en-US" altLang="en-US" sz="900" baseline="-25000"/>
              </a:p>
            </p:txBody>
          </p:sp>
          <p:sp>
            <p:nvSpPr>
              <p:cNvPr id="32789" name="Text Box 20"/>
              <p:cNvSpPr txBox="1">
                <a:spLocks noChangeArrowheads="1"/>
              </p:cNvSpPr>
              <p:nvPr/>
            </p:nvSpPr>
            <p:spPr bwMode="auto">
              <a:xfrm>
                <a:off x="2724" y="1771"/>
                <a:ext cx="67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kumimoji="1" lang="en-US" altLang="en-US" sz="900"/>
                  <a:t>Soil particle</a:t>
                </a:r>
                <a:endParaRPr kumimoji="1" lang="en-US" altLang="en-US" sz="900" baseline="-25000"/>
              </a:p>
            </p:txBody>
          </p:sp>
          <p:sp>
            <p:nvSpPr>
              <p:cNvPr id="32790" name="Text Box 21"/>
              <p:cNvSpPr txBox="1">
                <a:spLocks noChangeArrowheads="1"/>
              </p:cNvSpPr>
              <p:nvPr/>
            </p:nvSpPr>
            <p:spPr bwMode="auto">
              <a:xfrm>
                <a:off x="2431" y="1852"/>
                <a:ext cx="17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wrap="none" lIns="92075" tIns="46038" rIns="92075" bIns="46038"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kumimoji="1" lang="en-US" altLang="en-US" sz="900"/>
                  <a:t>–</a:t>
                </a:r>
                <a:endParaRPr kumimoji="1" lang="en-US" altLang="en-US" sz="900" baseline="-25000"/>
              </a:p>
            </p:txBody>
          </p:sp>
          <p:sp>
            <p:nvSpPr>
              <p:cNvPr id="32791" name="Text Box 22"/>
              <p:cNvSpPr txBox="1">
                <a:spLocks noChangeArrowheads="1"/>
              </p:cNvSpPr>
              <p:nvPr/>
            </p:nvSpPr>
            <p:spPr bwMode="auto">
              <a:xfrm>
                <a:off x="2434" y="2006"/>
                <a:ext cx="17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wrap="none" lIns="92075" tIns="46038" rIns="92075" bIns="46038"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kumimoji="1" lang="en-US" altLang="en-US" sz="900"/>
                  <a:t>–</a:t>
                </a:r>
                <a:endParaRPr kumimoji="1" lang="en-US" altLang="en-US" sz="900" baseline="-25000"/>
              </a:p>
            </p:txBody>
          </p:sp>
          <p:sp>
            <p:nvSpPr>
              <p:cNvPr id="32792" name="Text Box 23"/>
              <p:cNvSpPr txBox="1">
                <a:spLocks noChangeArrowheads="1"/>
              </p:cNvSpPr>
              <p:nvPr/>
            </p:nvSpPr>
            <p:spPr bwMode="auto">
              <a:xfrm>
                <a:off x="2520" y="2049"/>
                <a:ext cx="17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wrap="none" lIns="92075" tIns="46038" rIns="92075" bIns="46038"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kumimoji="1" lang="en-US" altLang="en-US" sz="900"/>
                  <a:t>–</a:t>
                </a:r>
                <a:endParaRPr kumimoji="1" lang="en-US" altLang="en-US" sz="900" baseline="-25000"/>
              </a:p>
            </p:txBody>
          </p:sp>
          <p:sp>
            <p:nvSpPr>
              <p:cNvPr id="32793" name="Text Box 24"/>
              <p:cNvSpPr txBox="1">
                <a:spLocks noChangeArrowheads="1"/>
              </p:cNvSpPr>
              <p:nvPr/>
            </p:nvSpPr>
            <p:spPr bwMode="auto">
              <a:xfrm>
                <a:off x="2641" y="2059"/>
                <a:ext cx="17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wrap="none" lIns="92075" tIns="46038" rIns="92075" bIns="46038"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kumimoji="1" lang="en-US" altLang="en-US" sz="900"/>
                  <a:t>–</a:t>
                </a:r>
                <a:endParaRPr kumimoji="1" lang="en-US" altLang="en-US" sz="900" baseline="-25000"/>
              </a:p>
            </p:txBody>
          </p:sp>
          <p:sp>
            <p:nvSpPr>
              <p:cNvPr id="32794" name="Text Box 25"/>
              <p:cNvSpPr txBox="1">
                <a:spLocks noChangeArrowheads="1"/>
              </p:cNvSpPr>
              <p:nvPr/>
            </p:nvSpPr>
            <p:spPr bwMode="auto">
              <a:xfrm>
                <a:off x="2821" y="2011"/>
                <a:ext cx="17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wrap="none" lIns="92075" tIns="46038" rIns="92075" bIns="46038"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kumimoji="1" lang="en-US" altLang="en-US" sz="900"/>
                  <a:t>–</a:t>
                </a:r>
                <a:endParaRPr kumimoji="1" lang="en-US" altLang="en-US" sz="900" baseline="-25000"/>
              </a:p>
            </p:txBody>
          </p:sp>
          <p:sp>
            <p:nvSpPr>
              <p:cNvPr id="32795" name="Text Box 26"/>
              <p:cNvSpPr txBox="1">
                <a:spLocks noChangeArrowheads="1"/>
              </p:cNvSpPr>
              <p:nvPr/>
            </p:nvSpPr>
            <p:spPr bwMode="auto">
              <a:xfrm>
                <a:off x="2935" y="1988"/>
                <a:ext cx="17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wrap="none" lIns="92075" tIns="46038" rIns="92075" bIns="46038"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kumimoji="1" lang="en-US" altLang="en-US" sz="900"/>
                  <a:t>–</a:t>
                </a:r>
                <a:endParaRPr kumimoji="1" lang="en-US" altLang="en-US" sz="900" baseline="-25000"/>
              </a:p>
            </p:txBody>
          </p:sp>
          <p:sp>
            <p:nvSpPr>
              <p:cNvPr id="32796" name="Text Box 27"/>
              <p:cNvSpPr txBox="1">
                <a:spLocks noChangeArrowheads="1"/>
              </p:cNvSpPr>
              <p:nvPr/>
            </p:nvSpPr>
            <p:spPr bwMode="auto">
              <a:xfrm>
                <a:off x="3217" y="1996"/>
                <a:ext cx="17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wrap="none" lIns="92075" tIns="46038" rIns="92075" bIns="46038"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kumimoji="1" lang="en-US" altLang="en-US" sz="900"/>
                  <a:t>–</a:t>
                </a:r>
                <a:endParaRPr kumimoji="1" lang="en-US" altLang="en-US" sz="900" baseline="-25000"/>
              </a:p>
            </p:txBody>
          </p:sp>
          <p:sp>
            <p:nvSpPr>
              <p:cNvPr id="32797" name="Text Box 28"/>
              <p:cNvSpPr txBox="1">
                <a:spLocks noChangeArrowheads="1"/>
              </p:cNvSpPr>
              <p:nvPr/>
            </p:nvSpPr>
            <p:spPr bwMode="auto">
              <a:xfrm>
                <a:off x="3334" y="1953"/>
                <a:ext cx="17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wrap="none" lIns="92075" tIns="46038" rIns="92075" bIns="46038"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kumimoji="1" lang="en-US" altLang="en-US" sz="900"/>
                  <a:t>–</a:t>
                </a:r>
                <a:endParaRPr kumimoji="1" lang="en-US" altLang="en-US" sz="900" baseline="-25000"/>
              </a:p>
            </p:txBody>
          </p:sp>
          <p:sp>
            <p:nvSpPr>
              <p:cNvPr id="32798" name="Text Box 29"/>
              <p:cNvSpPr txBox="1">
                <a:spLocks noChangeArrowheads="1"/>
              </p:cNvSpPr>
              <p:nvPr/>
            </p:nvSpPr>
            <p:spPr bwMode="auto">
              <a:xfrm>
                <a:off x="3359" y="1862"/>
                <a:ext cx="17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wrap="none" lIns="92075" tIns="46038" rIns="92075" bIns="46038"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kumimoji="1" lang="en-US" altLang="en-US" sz="900"/>
                  <a:t>–</a:t>
                </a:r>
                <a:endParaRPr kumimoji="1" lang="en-US" altLang="en-US" sz="900" baseline="-25000"/>
              </a:p>
            </p:txBody>
          </p:sp>
        </p:grpSp>
      </p:grpSp>
      <p:sp>
        <p:nvSpPr>
          <p:cNvPr id="32" name="Rectangle 3"/>
          <p:cNvSpPr txBox="1">
            <a:spLocks noChangeArrowheads="1"/>
          </p:cNvSpPr>
          <p:nvPr/>
        </p:nvSpPr>
        <p:spPr>
          <a:xfrm>
            <a:off x="1858908" y="857678"/>
            <a:ext cx="7543800" cy="3005139"/>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buFontTx/>
              <a:buNone/>
              <a:defRPr/>
            </a:pPr>
            <a:r>
              <a:rPr lang="en-US" sz="1600" dirty="0"/>
              <a:t>Acids derived from roots contribute to a plant’s uptake of minerals when H</a:t>
            </a:r>
            <a:r>
              <a:rPr lang="en-US" sz="1600" baseline="30000" dirty="0"/>
              <a:t>+</a:t>
            </a:r>
            <a:r>
              <a:rPr lang="en-US" sz="1600" dirty="0"/>
              <a:t> displaces mineral cations from clay particles</a:t>
            </a:r>
          </a:p>
          <a:p>
            <a:pPr algn="ctr"/>
            <a:r>
              <a:rPr lang="en-US" altLang="en-US" sz="1600" dirty="0"/>
              <a:t>Soils particles are generally negatively charged and so bind</a:t>
            </a:r>
          </a:p>
          <a:p>
            <a:pPr algn="ctr">
              <a:lnSpc>
                <a:spcPct val="90000"/>
              </a:lnSpc>
            </a:pPr>
            <a:r>
              <a:rPr lang="en-US" altLang="en-US" sz="1600" dirty="0"/>
              <a:t>positively charged nutrient ions (cations). </a:t>
            </a:r>
          </a:p>
          <a:p>
            <a:pPr algn="ctr">
              <a:lnSpc>
                <a:spcPct val="90000"/>
              </a:lnSpc>
            </a:pPr>
            <a:r>
              <a:rPr lang="en-US" altLang="en-US" sz="1600" dirty="0">
                <a:solidFill>
                  <a:srgbClr val="FF0000"/>
                </a:solidFill>
              </a:rPr>
              <a:t>Cation Exchange Capacity</a:t>
            </a:r>
            <a:r>
              <a:rPr lang="en-US" altLang="en-US" sz="1600" dirty="0"/>
              <a:t> refers to a soil’s ability to bind cations</a:t>
            </a:r>
            <a:r>
              <a:rPr lang="en-US" altLang="en-US" sz="1600" dirty="0">
                <a:solidFill>
                  <a:schemeClr val="bg1"/>
                </a:solidFill>
              </a:rPr>
              <a:t>.</a:t>
            </a:r>
          </a:p>
          <a:p>
            <a:pPr>
              <a:buFontTx/>
              <a:buNone/>
              <a:defRPr/>
            </a:pPr>
            <a:endParaRPr lang="en-US" sz="1600" dirty="0"/>
          </a:p>
        </p:txBody>
      </p:sp>
      <p:pic>
        <p:nvPicPr>
          <p:cNvPr id="33" name="Picture 3" descr="PP0505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15200" y="2616200"/>
            <a:ext cx="319525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198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0" y="973138"/>
            <a:ext cx="8761413" cy="708025"/>
          </a:xfrm>
        </p:spPr>
        <p:txBody>
          <a:bodyPr/>
          <a:lstStyle/>
          <a:p>
            <a:r>
              <a:rPr lang="en-US" altLang="en-US"/>
              <a:t> </a:t>
            </a:r>
          </a:p>
        </p:txBody>
      </p:sp>
      <p:pic>
        <p:nvPicPr>
          <p:cNvPr id="27651" name="Picture 3" descr="PP05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609602"/>
            <a:ext cx="4495800" cy="6243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652" name="Text Box 4"/>
          <p:cNvSpPr txBox="1">
            <a:spLocks noChangeArrowheads="1"/>
          </p:cNvSpPr>
          <p:nvPr/>
        </p:nvSpPr>
        <p:spPr bwMode="auto">
          <a:xfrm>
            <a:off x="2053652" y="87313"/>
            <a:ext cx="836451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r>
              <a:rPr lang="en-US" altLang="en-US" sz="2800" dirty="0">
                <a:latin typeface="Times New Roman" panose="02020603050405020304" pitchFamily="18" charset="0"/>
                <a:cs typeface="Times New Roman" panose="02020603050405020304" pitchFamily="18" charset="0"/>
              </a:rPr>
              <a:t>Soil pH influences availability of soil nutrients/metals.</a:t>
            </a:r>
            <a:endParaRPr lang="en-US" altLang="en-US" sz="28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7870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idx="4294967295"/>
          </p:nvPr>
        </p:nvSpPr>
        <p:spPr>
          <a:xfrm>
            <a:off x="-809469" y="76200"/>
            <a:ext cx="13001469" cy="1143000"/>
          </a:xfrm>
        </p:spPr>
        <p:txBody>
          <a:bodyPr>
            <a:normAutofit/>
          </a:bodyPr>
          <a:lstStyle/>
          <a:p>
            <a:pPr algn="ctr"/>
            <a:r>
              <a:rPr lang="en-US" altLang="en-US" sz="3200" dirty="0">
                <a:solidFill>
                  <a:schemeClr val="tx1"/>
                </a:solidFill>
              </a:rPr>
              <a:t>Concept of critical concentration illustrated</a:t>
            </a:r>
          </a:p>
        </p:txBody>
      </p:sp>
      <p:pic>
        <p:nvPicPr>
          <p:cNvPr id="67590" name="Picture 6" descr="12-03"/>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1184214" y="1828800"/>
            <a:ext cx="3995738" cy="40274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7587" name="Rectangle 3"/>
          <p:cNvSpPr>
            <a:spLocks noGrp="1" noChangeArrowheads="1"/>
          </p:cNvSpPr>
          <p:nvPr>
            <p:ph type="body" sz="half" idx="4294967295"/>
          </p:nvPr>
        </p:nvSpPr>
        <p:spPr>
          <a:xfrm>
            <a:off x="6172200" y="1773241"/>
            <a:ext cx="6019800" cy="4566814"/>
          </a:xfrm>
        </p:spPr>
        <p:txBody>
          <a:bodyPr>
            <a:normAutofit/>
          </a:bodyPr>
          <a:lstStyle/>
          <a:p>
            <a:pPr>
              <a:lnSpc>
                <a:spcPct val="90000"/>
              </a:lnSpc>
            </a:pPr>
            <a:r>
              <a:rPr lang="en-US" altLang="en-US" sz="2400" b="1" dirty="0">
                <a:solidFill>
                  <a:schemeClr val="accent2"/>
                </a:solidFill>
              </a:rPr>
              <a:t>Above</a:t>
            </a:r>
            <a:r>
              <a:rPr lang="en-US" altLang="en-US" sz="2400" dirty="0"/>
              <a:t> critical concentration, there is no net benefit (e.g., yield increase) if more nutrient is supplied</a:t>
            </a:r>
          </a:p>
          <a:p>
            <a:pPr>
              <a:lnSpc>
                <a:spcPct val="90000"/>
              </a:lnSpc>
            </a:pPr>
            <a:r>
              <a:rPr lang="en-US" altLang="en-US" sz="2400" b="1" dirty="0">
                <a:solidFill>
                  <a:schemeClr val="accent2"/>
                </a:solidFill>
              </a:rPr>
              <a:t>Below</a:t>
            </a:r>
            <a:r>
              <a:rPr lang="en-US" altLang="en-US" sz="2400" dirty="0"/>
              <a:t> critical concentration, nutrient level limits growth!</a:t>
            </a:r>
          </a:p>
          <a:p>
            <a:pPr>
              <a:lnSpc>
                <a:spcPct val="90000"/>
              </a:lnSpc>
            </a:pPr>
            <a:r>
              <a:rPr lang="en-US" altLang="en-US" sz="2400" dirty="0"/>
              <a:t>Toxic zone: all elements eventually become </a:t>
            </a:r>
            <a:r>
              <a:rPr lang="en-US" altLang="en-US" sz="2400" b="1" dirty="0">
                <a:solidFill>
                  <a:schemeClr val="accent2"/>
                </a:solidFill>
              </a:rPr>
              <a:t>toxic</a:t>
            </a:r>
            <a:r>
              <a:rPr lang="en-US" altLang="en-US" sz="2400" dirty="0"/>
              <a:t> at very high concentrations </a:t>
            </a:r>
          </a:p>
        </p:txBody>
      </p:sp>
      <p:sp>
        <p:nvSpPr>
          <p:cNvPr id="67589" name="Line 5"/>
          <p:cNvSpPr>
            <a:spLocks noChangeShapeType="1"/>
          </p:cNvSpPr>
          <p:nvPr/>
        </p:nvSpPr>
        <p:spPr bwMode="auto">
          <a:xfrm flipV="1">
            <a:off x="6240463" y="6021389"/>
            <a:ext cx="431800" cy="215900"/>
          </a:xfrm>
          <a:prstGeom prst="line">
            <a:avLst/>
          </a:prstGeom>
          <a:noFill/>
          <a:ln w="25400">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800"/>
          </a:p>
        </p:txBody>
      </p:sp>
      <p:sp>
        <p:nvSpPr>
          <p:cNvPr id="67591" name="Line 7"/>
          <p:cNvSpPr>
            <a:spLocks noChangeShapeType="1"/>
          </p:cNvSpPr>
          <p:nvPr/>
        </p:nvSpPr>
        <p:spPr bwMode="auto">
          <a:xfrm flipH="1">
            <a:off x="4223354" y="1998092"/>
            <a:ext cx="1944687" cy="2873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800"/>
          </a:p>
        </p:txBody>
      </p:sp>
      <p:sp>
        <p:nvSpPr>
          <p:cNvPr id="67592" name="Line 8"/>
          <p:cNvSpPr>
            <a:spLocks noChangeShapeType="1"/>
          </p:cNvSpPr>
          <p:nvPr/>
        </p:nvSpPr>
        <p:spPr bwMode="auto">
          <a:xfrm flipH="1">
            <a:off x="2237208" y="3162926"/>
            <a:ext cx="3934992" cy="54797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800"/>
          </a:p>
        </p:txBody>
      </p:sp>
      <p:sp>
        <p:nvSpPr>
          <p:cNvPr id="2" name="Rectangle 1"/>
          <p:cNvSpPr/>
          <p:nvPr/>
        </p:nvSpPr>
        <p:spPr>
          <a:xfrm>
            <a:off x="6172200" y="5488935"/>
            <a:ext cx="4572000" cy="798680"/>
          </a:xfrm>
          <a:prstGeom prst="rect">
            <a:avLst/>
          </a:prstGeom>
        </p:spPr>
        <p:txBody>
          <a:bodyPr wrap="square">
            <a:spAutoFit/>
          </a:bodyPr>
          <a:lstStyle/>
          <a:p>
            <a:pPr lvl="1">
              <a:lnSpc>
                <a:spcPct val="90000"/>
              </a:lnSpc>
            </a:pPr>
            <a:r>
              <a:rPr lang="en-US" altLang="en-US" sz="1700" b="1"/>
              <a:t>This is the concentration of nutrient in the tissue just below the level giving maximum growth</a:t>
            </a:r>
            <a:endParaRPr lang="en-US" altLang="en-US" sz="1700" b="1" dirty="0"/>
          </a:p>
        </p:txBody>
      </p:sp>
    </p:spTree>
    <p:extLst>
      <p:ext uri="{BB962C8B-B14F-4D97-AF65-F5344CB8AC3E}">
        <p14:creationId xmlns:p14="http://schemas.microsoft.com/office/powerpoint/2010/main" val="1778224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9157" name="Group 71">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49158" name="Rectangle 72">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9159"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49160" name="Rectangle 75">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9161" name="Freeform 5">
            <a:extLst>
              <a:ext uri="{FF2B5EF4-FFF2-40B4-BE49-F238E27FC236}">
                <a16:creationId xmlns:a16="http://schemas.microsoft.com/office/drawing/2014/main" id="{11CAC6F2-0806-417B-BF5D-5AEF6195F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49162" name="Rectangle 79">
            <a:extLst>
              <a:ext uri="{FF2B5EF4-FFF2-40B4-BE49-F238E27FC236}">
                <a16:creationId xmlns:a16="http://schemas.microsoft.com/office/drawing/2014/main" id="{D4723B02-0AAB-4F6E-BA41-8ED99D559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9154" name="Text Box 2"/>
          <p:cNvSpPr txBox="1">
            <a:spLocks noChangeArrowheads="1"/>
          </p:cNvSpPr>
          <p:nvPr/>
        </p:nvSpPr>
        <p:spPr bwMode="auto">
          <a:xfrm>
            <a:off x="734519" y="715781"/>
            <a:ext cx="10223292" cy="805723"/>
          </a:xfrm>
          <a:prstGeom prst="rect">
            <a:avLst/>
          </a:prstGeom>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b">
            <a:normAutofit/>
          </a:bodyPr>
          <a:lstStyle/>
          <a:p>
            <a:pPr>
              <a:lnSpc>
                <a:spcPct val="90000"/>
              </a:lnSpc>
              <a:spcBef>
                <a:spcPct val="0"/>
              </a:spcBef>
              <a:spcAft>
                <a:spcPts val="600"/>
              </a:spcAft>
            </a:pPr>
            <a:r>
              <a:rPr lang="en-US" altLang="en-GB" sz="3200" b="1" i="0" kern="1200" dirty="0">
                <a:solidFill>
                  <a:srgbClr val="EBEBEB"/>
                </a:solidFill>
                <a:latin typeface="Times New Roman" panose="02020603050405020304" pitchFamily="18" charset="0"/>
                <a:ea typeface="+mj-ea"/>
                <a:cs typeface="Times New Roman" panose="02020603050405020304" pitchFamily="18" charset="0"/>
              </a:rPr>
              <a:t>Analysis of plant tissues reveals mineral deficiencies</a:t>
            </a:r>
          </a:p>
        </p:txBody>
      </p:sp>
      <p:pic>
        <p:nvPicPr>
          <p:cNvPr id="49155" name="Picture 3" descr="pp4e-fig-05-03-0"/>
          <p:cNvPicPr>
            <a:picLocks noChangeAspect="1" noChangeArrowheads="1"/>
          </p:cNvPicPr>
          <p:nvPr/>
        </p:nvPicPr>
        <p:blipFill>
          <a:blip r:embed="rId4">
            <a:extLst>
              <a:ext uri="{28A0092B-C50C-407E-A947-70E740481C1C}">
                <a14:useLocalDpi xmlns:a14="http://schemas.microsoft.com/office/drawing/2010/main" val="0"/>
              </a:ext>
            </a:extLst>
          </a:blip>
          <a:srcRect t="4169" b="9502"/>
          <a:stretch>
            <a:fillRect/>
          </a:stretch>
        </p:blipFill>
        <p:spPr bwMode="auto">
          <a:xfrm>
            <a:off x="2503849" y="1825078"/>
            <a:ext cx="6470907" cy="4189702"/>
          </a:xfrm>
          <a:prstGeom prst="roundRect">
            <a:avLst>
              <a:gd name="adj" fmla="val 1858"/>
            </a:avLst>
          </a:prstGeom>
          <a:noFill/>
          <a:effectLst>
            <a:outerShdw blurRad="50800" dist="50800" dir="5400000" algn="tl" rotWithShape="0">
              <a:srgbClr val="000000">
                <a:alpha val="43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00443189"/>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94872"/>
            <a:ext cx="8761413" cy="1081109"/>
          </a:xfrm>
        </p:spPr>
        <p:txBody>
          <a:bodyPr/>
          <a:lstStyle/>
          <a:p>
            <a:pPr algn="ctr"/>
            <a:r>
              <a:rPr lang="en-US" b="1" dirty="0">
                <a:solidFill>
                  <a:schemeClr val="tx1"/>
                </a:solidFill>
                <a:latin typeface="Times New Roman" panose="02020603050405020304" pitchFamily="18" charset="0"/>
                <a:cs typeface="Times New Roman" panose="02020603050405020304" pitchFamily="18" charset="0"/>
              </a:rPr>
              <a:t>Heavy metals</a:t>
            </a:r>
          </a:p>
        </p:txBody>
      </p:sp>
      <p:pic>
        <p:nvPicPr>
          <p:cNvPr id="5" name="Picture 2"/>
          <p:cNvPicPr>
            <a:picLocks noGrp="1" noChangeAspect="1" noChangeArrowheads="1"/>
          </p:cNvPicPr>
          <p:nvPr>
            <p:ph idx="4294967295"/>
          </p:nvPr>
        </p:nvPicPr>
        <p:blipFill rotWithShape="1">
          <a:blip r:embed="rId2">
            <a:extLst>
              <a:ext uri="{28A0092B-C50C-407E-A947-70E740481C1C}">
                <a14:useLocalDpi xmlns:a14="http://schemas.microsoft.com/office/drawing/2010/main" val="0"/>
              </a:ext>
            </a:extLst>
          </a:blip>
          <a:srcRect t="52122"/>
          <a:stretch/>
        </p:blipFill>
        <p:spPr bwMode="auto">
          <a:xfrm>
            <a:off x="0" y="1828799"/>
            <a:ext cx="6265889" cy="34327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5273" r="25974" b="73576"/>
          <a:stretch/>
        </p:blipFill>
        <p:spPr bwMode="auto">
          <a:xfrm>
            <a:off x="1752600" y="1275980"/>
            <a:ext cx="5922818" cy="6373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descr="D:\New folder\20181124_154257.png">
            <a:extLst>
              <a:ext uri="{FF2B5EF4-FFF2-40B4-BE49-F238E27FC236}">
                <a16:creationId xmlns:a16="http://schemas.microsoft.com/office/drawing/2014/main" id="{BDD91EE9-832D-4E65-8136-E9591F9CEED4}"/>
              </a:ext>
            </a:extLst>
          </p:cNvPr>
          <p:cNvPicPr>
            <a:picLocks noChangeAspect="1" noChangeArrowheads="1"/>
          </p:cNvPicPr>
          <p:nvPr/>
        </p:nvPicPr>
        <p:blipFill rotWithShape="1">
          <a:blip r:embed="rId3"/>
          <a:srcRect l="3218" t="1741" b="1542"/>
          <a:stretch/>
        </p:blipFill>
        <p:spPr bwMode="auto">
          <a:xfrm>
            <a:off x="6096000" y="1723868"/>
            <a:ext cx="5445177" cy="4205196"/>
          </a:xfrm>
          <a:prstGeom prst="rect">
            <a:avLst/>
          </a:prstGeom>
          <a:noFill/>
        </p:spPr>
      </p:pic>
    </p:spTree>
    <p:extLst>
      <p:ext uri="{BB962C8B-B14F-4D97-AF65-F5344CB8AC3E}">
        <p14:creationId xmlns:p14="http://schemas.microsoft.com/office/powerpoint/2010/main" val="320272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72" name="Rectangle 71">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3"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75" name="Rectangle 74">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7" name="Freeform 5">
            <a:extLst>
              <a:ext uri="{FF2B5EF4-FFF2-40B4-BE49-F238E27FC236}">
                <a16:creationId xmlns:a16="http://schemas.microsoft.com/office/drawing/2014/main" id="{11CAC6F2-0806-417B-BF5D-5AEF6195F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79" name="Rectangle 78">
            <a:extLst>
              <a:ext uri="{FF2B5EF4-FFF2-40B4-BE49-F238E27FC236}">
                <a16:creationId xmlns:a16="http://schemas.microsoft.com/office/drawing/2014/main" id="{D4723B02-0AAB-4F6E-BA41-8ED99D559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idx="4294967295"/>
          </p:nvPr>
        </p:nvSpPr>
        <p:spPr>
          <a:xfrm>
            <a:off x="3237877" y="374754"/>
            <a:ext cx="5127280" cy="1143001"/>
          </a:xfrm>
        </p:spPr>
        <p:txBody>
          <a:bodyPr vert="horz" lIns="91440" tIns="45720" rIns="91440" bIns="45720" rtlCol="0" anchor="b">
            <a:normAutofit/>
          </a:bodyPr>
          <a:lstStyle/>
          <a:p>
            <a:r>
              <a:rPr lang="en-US" sz="5400" b="1" i="0" kern="1200" dirty="0">
                <a:solidFill>
                  <a:srgbClr val="EBEBEB"/>
                </a:solidFill>
                <a:latin typeface="Times New Roman" panose="02020603050405020304" pitchFamily="18" charset="0"/>
                <a:cs typeface="Times New Roman" panose="02020603050405020304" pitchFamily="18" charset="0"/>
              </a:rPr>
              <a:t>Heavy metals</a:t>
            </a:r>
          </a:p>
        </p:txBody>
      </p:sp>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11945"/>
          <a:stretch/>
        </p:blipFill>
        <p:spPr bwMode="auto">
          <a:xfrm>
            <a:off x="2128603" y="1890922"/>
            <a:ext cx="7570033" cy="4330448"/>
          </a:xfrm>
          <a:prstGeom prst="roundRect">
            <a:avLst>
              <a:gd name="adj" fmla="val 1858"/>
            </a:avLst>
          </a:prstGeom>
          <a:noFill/>
          <a:effectLst>
            <a:outerShdw blurRad="50800" dist="50800" dir="5400000" algn="tl" rotWithShape="0">
              <a:srgbClr val="000000">
                <a:alpha val="43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6983779"/>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Rectangle 12">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5" name="Freeform 5">
            <a:extLst>
              <a:ext uri="{FF2B5EF4-FFF2-40B4-BE49-F238E27FC236}">
                <a16:creationId xmlns:a16="http://schemas.microsoft.com/office/drawing/2014/main" id="{11CAC6F2-0806-417B-BF5D-5AEF6195F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17" name="Rectangle 16">
            <a:extLst>
              <a:ext uri="{FF2B5EF4-FFF2-40B4-BE49-F238E27FC236}">
                <a16:creationId xmlns:a16="http://schemas.microsoft.com/office/drawing/2014/main" id="{D4723B02-0AAB-4F6E-BA41-8ED99D559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358A5B0B-5425-4428-AEF2-32DA685CAD7B}"/>
              </a:ext>
            </a:extLst>
          </p:cNvPr>
          <p:cNvSpPr>
            <a:spLocks noGrp="1"/>
          </p:cNvSpPr>
          <p:nvPr>
            <p:ph type="title"/>
          </p:nvPr>
        </p:nvSpPr>
        <p:spPr>
          <a:xfrm>
            <a:off x="599607" y="571500"/>
            <a:ext cx="10763581" cy="1392211"/>
          </a:xfrm>
        </p:spPr>
        <p:txBody>
          <a:bodyPr vert="horz" lIns="91440" tIns="45720" rIns="91440" bIns="45720" rtlCol="0" anchor="b">
            <a:normAutofit/>
          </a:bodyPr>
          <a:lstStyle/>
          <a:p>
            <a:pPr>
              <a:lnSpc>
                <a:spcPct val="90000"/>
              </a:lnSpc>
            </a:pPr>
            <a:r>
              <a:rPr lang="en-US" sz="3200" b="0" i="0" kern="1200" dirty="0">
                <a:solidFill>
                  <a:srgbClr val="EBEBEB"/>
                </a:solidFill>
                <a:latin typeface="+mj-lt"/>
                <a:ea typeface="+mj-ea"/>
                <a:cs typeface="+mj-cs"/>
              </a:rPr>
              <a:t>Comparison between redox-active and redox-inactive metals</a:t>
            </a:r>
          </a:p>
        </p:txBody>
      </p:sp>
      <p:pic>
        <p:nvPicPr>
          <p:cNvPr id="4" name="Content Placeholder 3">
            <a:extLst>
              <a:ext uri="{FF2B5EF4-FFF2-40B4-BE49-F238E27FC236}">
                <a16:creationId xmlns:a16="http://schemas.microsoft.com/office/drawing/2014/main" id="{5ACCF963-48F0-452F-B529-DD72F467DE29}"/>
              </a:ext>
            </a:extLst>
          </p:cNvPr>
          <p:cNvPicPr>
            <a:picLocks noGrp="1" noChangeAspect="1"/>
          </p:cNvPicPr>
          <p:nvPr>
            <p:ph idx="1"/>
          </p:nvPr>
        </p:nvPicPr>
        <p:blipFill>
          <a:blip r:embed="rId3"/>
          <a:stretch>
            <a:fillRect/>
          </a:stretch>
        </p:blipFill>
        <p:spPr>
          <a:xfrm>
            <a:off x="2432200" y="2226005"/>
            <a:ext cx="7327599" cy="4060495"/>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299463397"/>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Heavy metal toxicity</a:t>
            </a:r>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794479" y="2323475"/>
            <a:ext cx="7937216" cy="42572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91BB063B-33AA-4182-AE07-455114CB3222}"/>
              </a:ext>
            </a:extLst>
          </p:cNvPr>
          <p:cNvSpPr/>
          <p:nvPr/>
        </p:nvSpPr>
        <p:spPr>
          <a:xfrm>
            <a:off x="7251489" y="3810001"/>
            <a:ext cx="4146031" cy="1754326"/>
          </a:xfrm>
          <a:prstGeom prst="rect">
            <a:avLst/>
          </a:prstGeom>
        </p:spPr>
        <p:txBody>
          <a:bodyPr wrap="square">
            <a:spAutoFit/>
          </a:bodyPr>
          <a:lstStyle/>
          <a:p>
            <a:r>
              <a:rPr lang="en-US" sz="1800" dirty="0"/>
              <a:t>lipid hydro-peroxide (</a:t>
            </a:r>
            <a:r>
              <a:rPr lang="en-US" sz="1800" b="1" dirty="0"/>
              <a:t>LOOH</a:t>
            </a:r>
            <a:r>
              <a:rPr lang="en-US" sz="1800" dirty="0"/>
              <a:t>), </a:t>
            </a:r>
            <a:r>
              <a:rPr lang="en-US" sz="1800" b="1" dirty="0"/>
              <a:t>Cu+</a:t>
            </a:r>
            <a:r>
              <a:rPr lang="en-US" sz="1800" dirty="0"/>
              <a:t> copper(I) ion </a:t>
            </a:r>
            <a:r>
              <a:rPr lang="en-US" sz="1800" b="1" dirty="0"/>
              <a:t>cuprous ion</a:t>
            </a:r>
            <a:r>
              <a:rPr lang="en-US" sz="1800" dirty="0"/>
              <a:t>. </a:t>
            </a:r>
            <a:r>
              <a:rPr lang="en-US" sz="1800" b="1" dirty="0"/>
              <a:t>Cu2+</a:t>
            </a:r>
            <a:r>
              <a:rPr lang="en-US" sz="1800" dirty="0"/>
              <a:t> copper(II) ion </a:t>
            </a:r>
            <a:r>
              <a:rPr lang="en-US" sz="1800" b="1" dirty="0"/>
              <a:t>cupric ion</a:t>
            </a:r>
          </a:p>
          <a:p>
            <a:r>
              <a:rPr lang="en-US" sz="1800" b="1" dirty="0"/>
              <a:t>LOO: </a:t>
            </a:r>
            <a:r>
              <a:rPr lang="en-US" sz="1800" dirty="0"/>
              <a:t>Lipid peroxide radical, </a:t>
            </a:r>
          </a:p>
          <a:p>
            <a:r>
              <a:rPr lang="en-US" sz="1800" b="1" dirty="0"/>
              <a:t>LO: </a:t>
            </a:r>
            <a:r>
              <a:rPr lang="en-US" sz="1800" dirty="0"/>
              <a:t>lipid alkoxide radical</a:t>
            </a:r>
          </a:p>
          <a:p>
            <a:pPr defTabSz="924458">
              <a:defRPr/>
            </a:pPr>
            <a:r>
              <a:rPr lang="en-US" sz="1800" dirty="0"/>
              <a:t>SH enzymes: </a:t>
            </a:r>
            <a:r>
              <a:rPr lang="en-US" sz="1800" b="1" dirty="0"/>
              <a:t>sulfhydryl</a:t>
            </a:r>
          </a:p>
        </p:txBody>
      </p:sp>
    </p:spTree>
    <p:extLst>
      <p:ext uri="{BB962C8B-B14F-4D97-AF65-F5344CB8AC3E}">
        <p14:creationId xmlns:p14="http://schemas.microsoft.com/office/powerpoint/2010/main" val="692097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sp useBgFill="1">
        <p:nvSpPr>
          <p:cNvPr id="9220" name="Rectangle 70">
            <a:extLst>
              <a:ext uri="{FF2B5EF4-FFF2-40B4-BE49-F238E27FC236}">
                <a16:creationId xmlns:a16="http://schemas.microsoft.com/office/drawing/2014/main" id="{EDE45543-B8D6-4BD5-85E4-FAF64A4C96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1" name="Rectangle 72">
            <a:extLst>
              <a:ext uri="{FF2B5EF4-FFF2-40B4-BE49-F238E27FC236}">
                <a16:creationId xmlns:a16="http://schemas.microsoft.com/office/drawing/2014/main" id="{D7F63E70-FDE5-46BE-8B41-CEE9D51D70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D:\New folder\20181124_153530.png"/>
          <p:cNvPicPr>
            <a:picLocks noChangeAspect="1" noChangeArrowheads="1"/>
          </p:cNvPicPr>
          <p:nvPr/>
        </p:nvPicPr>
        <p:blipFill>
          <a:blip r:embed="rId3"/>
          <a:stretch>
            <a:fillRect/>
          </a:stretch>
        </p:blipFill>
        <p:spPr bwMode="auto">
          <a:xfrm>
            <a:off x="2326290" y="1123527"/>
            <a:ext cx="7539419" cy="4617895"/>
          </a:xfrm>
          <a:prstGeom prst="rect">
            <a:avLst/>
          </a:prstGeom>
          <a:noFill/>
        </p:spPr>
      </p:pic>
    </p:spTree>
    <p:extLst>
      <p:ext uri="{BB962C8B-B14F-4D97-AF65-F5344CB8AC3E}">
        <p14:creationId xmlns:p14="http://schemas.microsoft.com/office/powerpoint/2010/main" val="3385656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78DAAE-B0C3-49A3-8AB1-AD2FF0E36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US" dirty="0"/>
          </a:p>
        </p:txBody>
      </p:sp>
      <p:sp>
        <p:nvSpPr>
          <p:cNvPr id="11" name="Rectangle 10">
            <a:extLst>
              <a:ext uri="{FF2B5EF4-FFF2-40B4-BE49-F238E27FC236}">
                <a16:creationId xmlns:a16="http://schemas.microsoft.com/office/drawing/2014/main" id="{F6A8A81D-3338-4B0F-A26F-A3D259D27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801794"/>
            <a:ext cx="11000237" cy="52482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0155665-7CE2-4939-AE5E-020DC1D20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4" name="Content Placeholder 3" descr="1 Hyperaccumulation of Various Heavy Metals and Their Effects in Some... |  Download Table"/>
          <p:cNvPicPr>
            <a:picLocks noGrp="1"/>
          </p:cNvPicPr>
          <p:nvPr>
            <p:ph idx="4294967295"/>
          </p:nvPr>
        </p:nvPicPr>
        <p:blipFill>
          <a:blip r:embed="rId2"/>
          <a:stretch>
            <a:fillRect/>
          </a:stretch>
        </p:blipFill>
        <p:spPr bwMode="auto">
          <a:xfrm>
            <a:off x="1126066" y="1802612"/>
            <a:ext cx="10035037" cy="3246629"/>
          </a:xfrm>
          <a:prstGeom prst="rect">
            <a:avLst/>
          </a:prstGeom>
          <a:noFill/>
        </p:spPr>
      </p:pic>
      <p:sp>
        <p:nvSpPr>
          <p:cNvPr id="2" name="Title 1"/>
          <p:cNvSpPr>
            <a:spLocks noGrp="1"/>
          </p:cNvSpPr>
          <p:nvPr>
            <p:ph type="title" idx="4294967295"/>
          </p:nvPr>
        </p:nvSpPr>
        <p:spPr>
          <a:xfrm>
            <a:off x="1068388" y="973138"/>
            <a:ext cx="9369424" cy="708025"/>
          </a:xfrm>
        </p:spPr>
        <p:txBody>
          <a:bodyPr/>
          <a:lstStyle/>
          <a:p>
            <a:pPr algn="ctr"/>
            <a:r>
              <a:rPr lang="en-US" b="1" dirty="0">
                <a:solidFill>
                  <a:schemeClr val="accent1">
                    <a:lumMod val="60000"/>
                    <a:lumOff val="40000"/>
                  </a:schemeClr>
                </a:solidFill>
              </a:rPr>
              <a:t>List of heavy metals and their effects </a:t>
            </a:r>
          </a:p>
        </p:txBody>
      </p:sp>
    </p:spTree>
    <p:extLst>
      <p:ext uri="{BB962C8B-B14F-4D97-AF65-F5344CB8AC3E}">
        <p14:creationId xmlns:p14="http://schemas.microsoft.com/office/powerpoint/2010/main" val="36255353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289154" y="254833"/>
            <a:ext cx="8469443" cy="929390"/>
          </a:xfrm>
        </p:spPr>
        <p:txBody>
          <a:bodyPr>
            <a:normAutofit fontScale="90000"/>
          </a:bodyPr>
          <a:lstStyle/>
          <a:p>
            <a:pPr algn="ctr"/>
            <a:br>
              <a:rPr lang="en-US" b="1" i="1" dirty="0"/>
            </a:br>
            <a:r>
              <a:rPr lang="en-US" b="1" dirty="0">
                <a:solidFill>
                  <a:schemeClr val="accent1">
                    <a:lumMod val="60000"/>
                    <a:lumOff val="40000"/>
                  </a:schemeClr>
                </a:solidFill>
                <a:latin typeface="Times New Roman" pitchFamily="18" charset="0"/>
                <a:cs typeface="Times New Roman" pitchFamily="18" charset="0"/>
              </a:rPr>
              <a:t>Uptake mechanism of heavy metals in plants:</a:t>
            </a:r>
            <a:br>
              <a:rPr lang="en-US" sz="2700" b="1" dirty="0">
                <a:latin typeface="Times New Roman" pitchFamily="18" charset="0"/>
                <a:cs typeface="Times New Roman" pitchFamily="18" charset="0"/>
              </a:rPr>
            </a:br>
            <a:endParaRPr lang="en-US" sz="2700" dirty="0">
              <a:latin typeface="Times New Roman" pitchFamily="18" charset="0"/>
              <a:cs typeface="Times New Roman" pitchFamily="18" charset="0"/>
            </a:endParaRPr>
          </a:p>
        </p:txBody>
      </p:sp>
      <p:pic>
        <p:nvPicPr>
          <p:cNvPr id="4" name="Content Placeholder 3" descr="C:\Users\wajeeha\Desktop\3-s2.0-B9780128031582000151-f15-03-9780128031582.jpg"/>
          <p:cNvPicPr>
            <a:picLocks noGrp="1"/>
          </p:cNvPicPr>
          <p:nvPr>
            <p:ph idx="4294967295"/>
          </p:nvPr>
        </p:nvPicPr>
        <p:blipFill>
          <a:blip r:embed="rId2"/>
          <a:srcRect/>
          <a:stretch>
            <a:fillRect/>
          </a:stretch>
        </p:blipFill>
        <p:spPr bwMode="auto">
          <a:xfrm>
            <a:off x="1561475" y="1630180"/>
            <a:ext cx="7924800" cy="4343400"/>
          </a:xfrm>
          <a:prstGeom prst="rect">
            <a:avLst/>
          </a:prstGeom>
          <a:noFill/>
          <a:ln w="9525">
            <a:noFill/>
            <a:miter lim="800000"/>
            <a:headEnd/>
            <a:tailEnd/>
          </a:ln>
        </p:spPr>
      </p:pic>
    </p:spTree>
    <p:extLst>
      <p:ext uri="{BB962C8B-B14F-4D97-AF65-F5344CB8AC3E}">
        <p14:creationId xmlns:p14="http://schemas.microsoft.com/office/powerpoint/2010/main" val="38160934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 y="473745"/>
            <a:ext cx="11227090" cy="5902829"/>
          </a:xfrm>
          <a:prstGeom prst="rect">
            <a:avLst/>
          </a:prstGeom>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0191700F-5DC2-40AC-A954-65E4D080781F}"/>
              </a:ext>
            </a:extLst>
          </p:cNvPr>
          <p:cNvSpPr>
            <a:spLocks noGrp="1"/>
          </p:cNvSpPr>
          <p:nvPr>
            <p:ph type="title"/>
          </p:nvPr>
        </p:nvSpPr>
        <p:spPr>
          <a:xfrm>
            <a:off x="1154954" y="855482"/>
            <a:ext cx="8761413" cy="898674"/>
          </a:xfrm>
        </p:spPr>
        <p:txBody>
          <a:bodyPr anchor="b">
            <a:normAutofit/>
          </a:bodyPr>
          <a:lstStyle/>
          <a:p>
            <a:r>
              <a:rPr lang="en-US" b="1">
                <a:solidFill>
                  <a:schemeClr val="tx2"/>
                </a:solidFill>
                <a:latin typeface="Times New Roman" panose="02020603050405020304" pitchFamily="18" charset="0"/>
                <a:cs typeface="Times New Roman" panose="02020603050405020304" pitchFamily="18" charset="0"/>
              </a:rPr>
              <a:t>Physiological effects of HM:</a:t>
            </a:r>
          </a:p>
        </p:txBody>
      </p:sp>
      <p:sp>
        <p:nvSpPr>
          <p:cNvPr id="12" name="Rectangle 11">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9C1B9EC5-9591-48DD-9AEB-13405A52222C}"/>
              </a:ext>
            </a:extLst>
          </p:cNvPr>
          <p:cNvSpPr>
            <a:spLocks noGrp="1"/>
          </p:cNvSpPr>
          <p:nvPr>
            <p:ph idx="1"/>
          </p:nvPr>
        </p:nvSpPr>
        <p:spPr>
          <a:xfrm>
            <a:off x="1154954" y="1754157"/>
            <a:ext cx="9968658" cy="4055706"/>
          </a:xfrm>
        </p:spPr>
        <p:txBody>
          <a:bodyPr anchor="ctr">
            <a:normAutofit/>
          </a:bodyPr>
          <a:lstStyle/>
          <a:p>
            <a:pPr marL="385763" indent="-385763">
              <a:buFont typeface="+mj-lt"/>
              <a:buAutoNum type="alphaUcPeriod"/>
            </a:pPr>
            <a:r>
              <a:rPr lang="en-US" sz="2000" b="1" dirty="0">
                <a:solidFill>
                  <a:schemeClr val="tx1"/>
                </a:solidFill>
                <a:latin typeface="Times New Roman" panose="02020603050405020304" pitchFamily="18" charset="0"/>
                <a:ea typeface="Calibri" panose="020F0502020204030204" pitchFamily="34" charset="0"/>
              </a:rPr>
              <a:t>Cellular interactions:</a:t>
            </a:r>
          </a:p>
          <a:p>
            <a:r>
              <a:rPr lang="en-US" sz="2000" dirty="0">
                <a:solidFill>
                  <a:schemeClr val="tx1"/>
                </a:solidFill>
                <a:latin typeface="Times New Roman" panose="02020603050405020304" pitchFamily="18" charset="0"/>
                <a:ea typeface="Calibri" panose="020F0502020204030204" pitchFamily="34" charset="0"/>
              </a:rPr>
              <a:t>Roots are the first organs that encounter toxic elements.</a:t>
            </a:r>
          </a:p>
          <a:p>
            <a:r>
              <a:rPr lang="en-US" sz="2000" dirty="0">
                <a:solidFill>
                  <a:schemeClr val="tx1"/>
                </a:solidFill>
                <a:latin typeface="Times New Roman" panose="02020603050405020304" pitchFamily="18" charset="0"/>
                <a:ea typeface="Calibri" panose="020F0502020204030204" pitchFamily="34" charset="0"/>
              </a:rPr>
              <a:t>The uptake of heavy metals into roots occurs either by</a:t>
            </a:r>
          </a:p>
          <a:p>
            <a:pPr marL="385763" indent="-385763">
              <a:buFont typeface="+mj-lt"/>
              <a:buAutoNum type="arabicPeriod"/>
            </a:pPr>
            <a:r>
              <a:rPr lang="en-US" sz="2000" b="1" dirty="0">
                <a:solidFill>
                  <a:schemeClr val="tx1"/>
                </a:solidFill>
                <a:latin typeface="Times New Roman" panose="02020603050405020304" pitchFamily="18" charset="0"/>
                <a:ea typeface="Calibri" panose="020F0502020204030204" pitchFamily="34" charset="0"/>
              </a:rPr>
              <a:t>Transport channels (cell membrane) </a:t>
            </a:r>
            <a:r>
              <a:rPr lang="en-US" sz="2000" dirty="0">
                <a:solidFill>
                  <a:schemeClr val="tx1"/>
                </a:solidFill>
                <a:latin typeface="Times New Roman" panose="02020603050405020304" pitchFamily="18" charset="0"/>
                <a:ea typeface="Calibri" panose="020F0502020204030204" pitchFamily="34" charset="0"/>
              </a:rPr>
              <a:t>These channels include Zn-regulated transporter (ZRT), H+-ATPases, cation diffusion facilitator (CDF), the natural resistance-associated macrophage proteins (</a:t>
            </a:r>
            <a:r>
              <a:rPr lang="en-US" sz="2000" dirty="0" err="1">
                <a:solidFill>
                  <a:schemeClr val="tx1"/>
                </a:solidFill>
                <a:latin typeface="Times New Roman" panose="02020603050405020304" pitchFamily="18" charset="0"/>
                <a:ea typeface="Calibri" panose="020F0502020204030204" pitchFamily="34" charset="0"/>
              </a:rPr>
              <a:t>Nramps</a:t>
            </a:r>
            <a:r>
              <a:rPr lang="en-US" sz="2000" dirty="0">
                <a:solidFill>
                  <a:schemeClr val="tx1"/>
                </a:solidFill>
                <a:latin typeface="Times New Roman" panose="02020603050405020304" pitchFamily="18" charset="0"/>
                <a:ea typeface="Calibri" panose="020F0502020204030204" pitchFamily="34" charset="0"/>
              </a:rPr>
              <a:t>), cation antiporters, and the ZIP family.</a:t>
            </a:r>
            <a:endParaRPr lang="en-US" sz="2000" b="1" dirty="0">
              <a:solidFill>
                <a:schemeClr val="tx1"/>
              </a:solidFill>
              <a:latin typeface="Times New Roman" panose="02020603050405020304" pitchFamily="18" charset="0"/>
              <a:ea typeface="Calibri" panose="020F0502020204030204" pitchFamily="34" charset="0"/>
            </a:endParaRPr>
          </a:p>
          <a:p>
            <a:pPr marL="385763" indent="-385763">
              <a:buFont typeface="+mj-lt"/>
              <a:buAutoNum type="arabicPeriod"/>
            </a:pPr>
            <a:r>
              <a:rPr lang="en-US" sz="2000" b="1" dirty="0">
                <a:solidFill>
                  <a:schemeClr val="tx1"/>
                </a:solidFill>
                <a:latin typeface="Times New Roman" panose="02020603050405020304" pitchFamily="18" charset="0"/>
                <a:ea typeface="Calibri" panose="020F0502020204030204" pitchFamily="34" charset="0"/>
              </a:rPr>
              <a:t>Transport proteins (cell membrane) </a:t>
            </a:r>
            <a:r>
              <a:rPr lang="en-US" sz="2000" dirty="0">
                <a:solidFill>
                  <a:schemeClr val="tx1"/>
                </a:solidFill>
                <a:latin typeface="Times New Roman" panose="02020603050405020304" pitchFamily="18" charset="0"/>
                <a:ea typeface="Calibri" panose="020F0502020204030204" pitchFamily="34" charset="0"/>
              </a:rPr>
              <a:t>. These proteins classified as phytochelatins (PC) and metallothionein (MT). Proteins bind with metals and act as chelators. </a:t>
            </a:r>
          </a:p>
          <a:p>
            <a:r>
              <a:rPr lang="en-US" sz="2000" dirty="0">
                <a:solidFill>
                  <a:schemeClr val="tx1"/>
                </a:solidFill>
                <a:latin typeface="Times New Roman" panose="02020603050405020304" pitchFamily="18" charset="0"/>
                <a:ea typeface="Calibri" panose="020F0502020204030204" pitchFamily="34" charset="0"/>
              </a:rPr>
              <a:t>Some organic acid helps to transport metals from root to shoot.</a:t>
            </a:r>
            <a:endParaRPr lang="en-US" sz="2000" b="1" dirty="0">
              <a:solidFill>
                <a:schemeClr val="tx1"/>
              </a:solidFill>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1745960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7">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useBgFill="1">
        <p:nvSpPr>
          <p:cNvPr id="19" name="Rectangle 9">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 y="473745"/>
            <a:ext cx="11227090" cy="5902829"/>
          </a:xfrm>
          <a:prstGeom prst="rect">
            <a:avLst/>
          </a:prstGeom>
          <a:ln>
            <a:noFill/>
          </a:ln>
          <a:effectLst/>
        </p:spPr>
        <p:style>
          <a:lnRef idx="1">
            <a:schemeClr val="accent1"/>
          </a:lnRef>
          <a:fillRef idx="3">
            <a:schemeClr val="accent1"/>
          </a:fillRef>
          <a:effectRef idx="2">
            <a:schemeClr val="accent1"/>
          </a:effectRef>
          <a:fontRef idx="minor">
            <a:schemeClr val="lt1"/>
          </a:fontRef>
        </p:style>
      </p:sp>
      <p:sp>
        <p:nvSpPr>
          <p:cNvPr id="20" name="Rectangle 11">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77379DD4-BE46-4768-8D56-4250AA0F5D62}"/>
              </a:ext>
            </a:extLst>
          </p:cNvPr>
          <p:cNvSpPr>
            <a:spLocks noGrp="1"/>
          </p:cNvSpPr>
          <p:nvPr>
            <p:ph idx="1"/>
          </p:nvPr>
        </p:nvSpPr>
        <p:spPr>
          <a:xfrm>
            <a:off x="1154954" y="809469"/>
            <a:ext cx="10548386" cy="5000393"/>
          </a:xfrm>
        </p:spPr>
        <p:txBody>
          <a:bodyPr anchor="ctr">
            <a:normAutofit/>
          </a:bodyPr>
          <a:lstStyle/>
          <a:p>
            <a:pPr marL="0" indent="0">
              <a:buNone/>
            </a:pPr>
            <a:r>
              <a:rPr lang="en-US" sz="2800" b="1" dirty="0">
                <a:solidFill>
                  <a:schemeClr val="tx1"/>
                </a:solidFill>
                <a:latin typeface="Times New Roman" panose="02020603050405020304" pitchFamily="18" charset="0"/>
                <a:cs typeface="Times New Roman" panose="02020603050405020304" pitchFamily="18" charset="0"/>
              </a:rPr>
              <a:t>B. Water relations:</a:t>
            </a:r>
          </a:p>
          <a:p>
            <a:pPr marL="0" indent="0">
              <a:buNone/>
            </a:pPr>
            <a:r>
              <a:rPr lang="en-US" sz="2800" dirty="0">
                <a:solidFill>
                  <a:schemeClr val="tx1"/>
                </a:solidFill>
                <a:latin typeface="Times New Roman" panose="02020603050405020304" pitchFamily="18" charset="0"/>
                <a:ea typeface="Calibri" panose="020F0502020204030204" pitchFamily="34" charset="0"/>
              </a:rPr>
              <a:t>The heavy metal stress can induce stress in plants through a series of events leading to decreased water loss. </a:t>
            </a:r>
          </a:p>
          <a:p>
            <a:r>
              <a:rPr lang="en-US" sz="2800" dirty="0">
                <a:solidFill>
                  <a:schemeClr val="tx1"/>
                </a:solidFill>
                <a:latin typeface="Times New Roman" panose="02020603050405020304" pitchFamily="18" charset="0"/>
                <a:ea typeface="Calibri" panose="020F0502020204030204" pitchFamily="34" charset="0"/>
              </a:rPr>
              <a:t>decrease in number and size of leaves</a:t>
            </a:r>
          </a:p>
          <a:p>
            <a:r>
              <a:rPr lang="en-US" sz="2800" dirty="0">
                <a:solidFill>
                  <a:schemeClr val="tx1"/>
                </a:solidFill>
                <a:latin typeface="Times New Roman" panose="02020603050405020304" pitchFamily="18" charset="0"/>
                <a:ea typeface="Calibri" panose="020F0502020204030204" pitchFamily="34" charset="0"/>
              </a:rPr>
              <a:t>decrease stomatal size, number and diameter of xylem vessels,</a:t>
            </a:r>
          </a:p>
          <a:p>
            <a:r>
              <a:rPr lang="en-US" sz="2800" dirty="0">
                <a:solidFill>
                  <a:schemeClr val="tx1"/>
                </a:solidFill>
                <a:latin typeface="Times New Roman" panose="02020603050405020304" pitchFamily="18" charset="0"/>
                <a:ea typeface="Calibri" panose="020F0502020204030204" pitchFamily="34" charset="0"/>
              </a:rPr>
              <a:t>increased stomatal resistance, </a:t>
            </a:r>
          </a:p>
          <a:p>
            <a:r>
              <a:rPr lang="en-US" sz="2800" dirty="0">
                <a:solidFill>
                  <a:schemeClr val="tx1"/>
                </a:solidFill>
                <a:latin typeface="Times New Roman" panose="02020603050405020304" pitchFamily="18" charset="0"/>
                <a:ea typeface="Calibri" panose="020F0502020204030204" pitchFamily="34" charset="0"/>
              </a:rPr>
              <a:t>enhancement of leaf rolling and leaf abscission, </a:t>
            </a:r>
          </a:p>
          <a:p>
            <a:r>
              <a:rPr lang="en-US" sz="2800" dirty="0">
                <a:solidFill>
                  <a:schemeClr val="tx1"/>
                </a:solidFill>
                <a:latin typeface="Times New Roman" panose="02020603050405020304" pitchFamily="18" charset="0"/>
                <a:ea typeface="Calibri" panose="020F0502020204030204" pitchFamily="34" charset="0"/>
              </a:rPr>
              <a:t>higher degree of root suberization.</a:t>
            </a:r>
          </a:p>
          <a:p>
            <a:r>
              <a:rPr lang="en-US" sz="2800" dirty="0">
                <a:solidFill>
                  <a:schemeClr val="tx1"/>
                </a:solidFill>
                <a:latin typeface="Times New Roman" panose="02020603050405020304" pitchFamily="18" charset="0"/>
                <a:ea typeface="Calibri" panose="020F0502020204030204" pitchFamily="34" charset="0"/>
              </a:rPr>
              <a:t>increase the content of ABA</a:t>
            </a:r>
          </a:p>
          <a:p>
            <a:pPr marL="0" indent="0">
              <a:buNone/>
            </a:pPr>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13321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084313B-C03D-4981-9786-879159A603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 name="Rectangle 8">
              <a:extLst>
                <a:ext uri="{FF2B5EF4-FFF2-40B4-BE49-F238E27FC236}">
                  <a16:creationId xmlns:a16="http://schemas.microsoft.com/office/drawing/2014/main" id="{A99190B9-52DD-45DC-BE21-AACE88FEC7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a:extLst>
                <a:ext uri="{FF2B5EF4-FFF2-40B4-BE49-F238E27FC236}">
                  <a16:creationId xmlns:a16="http://schemas.microsoft.com/office/drawing/2014/main" id="{D1EE260A-12FB-4D71-A318-71BED7FF31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a:extLst>
                <a:ext uri="{FF2B5EF4-FFF2-40B4-BE49-F238E27FC236}">
                  <a16:creationId xmlns:a16="http://schemas.microsoft.com/office/drawing/2014/main" id="{B52EC39A-8D44-4CEF-820F-A442CFA42D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a:extLst>
                <a:ext uri="{FF2B5EF4-FFF2-40B4-BE49-F238E27FC236}">
                  <a16:creationId xmlns:a16="http://schemas.microsoft.com/office/drawing/2014/main" id="{2D010773-529F-4A3D-A0AB-E7CE12DC6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a:extLst>
                <a:ext uri="{FF2B5EF4-FFF2-40B4-BE49-F238E27FC236}">
                  <a16:creationId xmlns:a16="http://schemas.microsoft.com/office/drawing/2014/main" id="{D7582733-2D5B-4103-A63C-0D0D817804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a:extLst>
                <a:ext uri="{FF2B5EF4-FFF2-40B4-BE49-F238E27FC236}">
                  <a16:creationId xmlns:a16="http://schemas.microsoft.com/office/drawing/2014/main" id="{6D073C2A-0E86-458E-88D4-27124FDAD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Freeform 5">
              <a:extLst>
                <a:ext uri="{FF2B5EF4-FFF2-40B4-BE49-F238E27FC236}">
                  <a16:creationId xmlns:a16="http://schemas.microsoft.com/office/drawing/2014/main" id="{01A64F04-7AF7-48B9-A1B0-956BBCEEFE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a:extLst>
                <a:ext uri="{FF2B5EF4-FFF2-40B4-BE49-F238E27FC236}">
                  <a16:creationId xmlns:a16="http://schemas.microsoft.com/office/drawing/2014/main" id="{989ABE99-7694-4211-A627-459BE5422B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7" name="Freeform 5">
              <a:extLst>
                <a:ext uri="{FF2B5EF4-FFF2-40B4-BE49-F238E27FC236}">
                  <a16:creationId xmlns:a16="http://schemas.microsoft.com/office/drawing/2014/main" id="{254B4214-6F53-497C-8322-9CE8158AA3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9" name="Rectangle 18">
            <a:extLst>
              <a:ext uri="{FF2B5EF4-FFF2-40B4-BE49-F238E27FC236}">
                <a16:creationId xmlns:a16="http://schemas.microsoft.com/office/drawing/2014/main" id="{20E145FF-1D18-4246-A2BA-9F6B4D5336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useBgFill="1">
        <p:nvSpPr>
          <p:cNvPr id="23" name="Rectangle 22">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 y="473745"/>
            <a:ext cx="11227090" cy="5902829"/>
          </a:xfrm>
          <a:prstGeom prst="rect">
            <a:avLst/>
          </a:prstGeom>
          <a:ln>
            <a:noFill/>
          </a:ln>
          <a:effectLst/>
        </p:spPr>
        <p:style>
          <a:lnRef idx="1">
            <a:schemeClr val="accent1"/>
          </a:lnRef>
          <a:fillRef idx="3">
            <a:schemeClr val="accent1"/>
          </a:fillRef>
          <a:effectRef idx="2">
            <a:schemeClr val="accent1"/>
          </a:effectRef>
          <a:fontRef idx="minor">
            <a:schemeClr val="lt1"/>
          </a:fontRef>
        </p:style>
      </p:sp>
      <p:sp>
        <p:nvSpPr>
          <p:cNvPr id="25" name="Rectangle 24">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EF6BA335-99B3-4F2B-9B0D-DF68D2372E95}"/>
              </a:ext>
            </a:extLst>
          </p:cNvPr>
          <p:cNvSpPr>
            <a:spLocks noGrp="1"/>
          </p:cNvSpPr>
          <p:nvPr>
            <p:ph idx="4294967295"/>
          </p:nvPr>
        </p:nvSpPr>
        <p:spPr>
          <a:xfrm>
            <a:off x="1154954" y="1143001"/>
            <a:ext cx="9968658" cy="4666862"/>
          </a:xfrm>
        </p:spPr>
        <p:txBody>
          <a:bodyPr vert="horz" lIns="91440" tIns="45720" rIns="91440" bIns="45720" rtlCol="0" anchor="ctr">
            <a:normAutofit/>
          </a:bodyPr>
          <a:lstStyle/>
          <a:p>
            <a:pPr marL="0" indent="0">
              <a:buNone/>
            </a:pPr>
            <a:r>
              <a:rPr lang="en-US" sz="2800" dirty="0">
                <a:solidFill>
                  <a:schemeClr val="tx1"/>
                </a:solidFill>
                <a:latin typeface="Times New Roman" panose="02020603050405020304" pitchFamily="18" charset="0"/>
                <a:cs typeface="Times New Roman" panose="02020603050405020304" pitchFamily="18" charset="0"/>
              </a:rPr>
              <a:t>C. Effect on Enzyme:</a:t>
            </a:r>
          </a:p>
          <a:p>
            <a:pPr marL="0" indent="0"/>
            <a:r>
              <a:rPr lang="en-US" sz="2800" dirty="0">
                <a:solidFill>
                  <a:schemeClr val="tx1"/>
                </a:solidFill>
                <a:latin typeface="Times New Roman" panose="02020603050405020304" pitchFamily="18" charset="0"/>
                <a:cs typeface="Times New Roman" panose="02020603050405020304" pitchFamily="18" charset="0"/>
              </a:rPr>
              <a:t>Heavy metals impede the enzymes associated with many physiological activities.</a:t>
            </a:r>
          </a:p>
          <a:p>
            <a:r>
              <a:rPr lang="en-US" sz="2800" dirty="0">
                <a:solidFill>
                  <a:schemeClr val="tx1"/>
                </a:solidFill>
                <a:latin typeface="Times New Roman" panose="02020603050405020304" pitchFamily="18" charset="0"/>
                <a:cs typeface="Times New Roman" panose="02020603050405020304" pitchFamily="18" charset="0"/>
              </a:rPr>
              <a:t>Photosynthetic enzymes</a:t>
            </a:r>
          </a:p>
          <a:p>
            <a:r>
              <a:rPr lang="en-US" sz="2800" dirty="0">
                <a:solidFill>
                  <a:schemeClr val="tx1"/>
                </a:solidFill>
                <a:latin typeface="Times New Roman" panose="02020603050405020304" pitchFamily="18" charset="0"/>
                <a:cs typeface="Times New Roman" panose="02020603050405020304" pitchFamily="18" charset="0"/>
              </a:rPr>
              <a:t>Metals also damages cell membrane and inactivates enzymes possibly through reacting with SH-group of proteins which reflects the inhibitory effects.</a:t>
            </a:r>
          </a:p>
          <a:p>
            <a:r>
              <a:rPr lang="en-US" sz="2800" dirty="0">
                <a:solidFill>
                  <a:schemeClr val="tx1"/>
                </a:solidFill>
                <a:latin typeface="Times New Roman" panose="02020603050405020304" pitchFamily="18" charset="0"/>
                <a:cs typeface="Times New Roman" panose="02020603050405020304" pitchFamily="18" charset="0"/>
              </a:rPr>
              <a:t>Hyperactivity of antioxidative enzymes.</a:t>
            </a:r>
          </a:p>
          <a:p>
            <a:r>
              <a:rPr lang="en-US" sz="2800" dirty="0">
                <a:solidFill>
                  <a:schemeClr val="tx1"/>
                </a:solidFill>
                <a:latin typeface="Times New Roman" panose="02020603050405020304" pitchFamily="18" charset="0"/>
                <a:cs typeface="Times New Roman" panose="02020603050405020304" pitchFamily="18" charset="0"/>
              </a:rPr>
              <a:t>Root Fe 111 Reductase</a:t>
            </a:r>
          </a:p>
        </p:txBody>
      </p:sp>
    </p:spTree>
    <p:extLst>
      <p:ext uri="{BB962C8B-B14F-4D97-AF65-F5344CB8AC3E}">
        <p14:creationId xmlns:p14="http://schemas.microsoft.com/office/powerpoint/2010/main" val="16268973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72" name="Rectangle 71">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3"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75" name="Rectangle 74">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7" name="Freeform 5">
            <a:extLst>
              <a:ext uri="{FF2B5EF4-FFF2-40B4-BE49-F238E27FC236}">
                <a16:creationId xmlns:a16="http://schemas.microsoft.com/office/drawing/2014/main" id="{11CAC6F2-0806-417B-BF5D-5AEF6195F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79" name="Rectangle 78">
            <a:extLst>
              <a:ext uri="{FF2B5EF4-FFF2-40B4-BE49-F238E27FC236}">
                <a16:creationId xmlns:a16="http://schemas.microsoft.com/office/drawing/2014/main" id="{D4723B02-0AAB-4F6E-BA41-8ED99D559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 name="Title 1"/>
          <p:cNvSpPr>
            <a:spLocks noGrp="1"/>
          </p:cNvSpPr>
          <p:nvPr>
            <p:ph type="title" idx="4294967295"/>
          </p:nvPr>
        </p:nvSpPr>
        <p:spPr>
          <a:xfrm>
            <a:off x="1349115" y="359764"/>
            <a:ext cx="9203960" cy="1019331"/>
          </a:xfrm>
        </p:spPr>
        <p:txBody>
          <a:bodyPr vert="horz" lIns="91440" tIns="45720" rIns="91440" bIns="45720" rtlCol="0" anchor="b">
            <a:normAutofit/>
          </a:bodyPr>
          <a:lstStyle/>
          <a:p>
            <a:pPr>
              <a:lnSpc>
                <a:spcPct val="90000"/>
              </a:lnSpc>
            </a:pPr>
            <a:r>
              <a:rPr lang="en-US" sz="4000" b="1" i="0" kern="1200" dirty="0">
                <a:solidFill>
                  <a:srgbClr val="EBEBEB"/>
                </a:solidFill>
                <a:latin typeface="Times New Roman" panose="02020603050405020304" pitchFamily="18" charset="0"/>
                <a:cs typeface="Times New Roman" panose="02020603050405020304" pitchFamily="18" charset="0"/>
              </a:rPr>
              <a:t>Physiological effects of Metals in plants</a:t>
            </a:r>
          </a:p>
        </p:txBody>
      </p:sp>
      <p:pic>
        <p:nvPicPr>
          <p:cNvPr id="5122" name="Picture 2" descr="H+ -ATPaseworks for pumping the proton in both plasma membrane and tonoplast."/>
          <p:cNvPicPr>
            <a:picLocks noChangeAspect="1" noChangeArrowheads="1"/>
          </p:cNvPicPr>
          <p:nvPr/>
        </p:nvPicPr>
        <p:blipFill rotWithShape="1">
          <a:blip r:embed="rId4">
            <a:extLst>
              <a:ext uri="{28A0092B-C50C-407E-A947-70E740481C1C}">
                <a14:useLocalDpi xmlns:a14="http://schemas.microsoft.com/office/drawing/2010/main" val="0"/>
              </a:ext>
            </a:extLst>
          </a:blip>
          <a:srcRect t="21978"/>
          <a:stretch/>
        </p:blipFill>
        <p:spPr bwMode="auto">
          <a:xfrm>
            <a:off x="2129094" y="1737272"/>
            <a:ext cx="8004257" cy="4258794"/>
          </a:xfrm>
          <a:prstGeom prst="roundRect">
            <a:avLst>
              <a:gd name="adj" fmla="val 1858"/>
            </a:avLst>
          </a:prstGeom>
          <a:noFill/>
          <a:effectLst>
            <a:outerShdw blurRad="50800" dist="50800" dir="54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9976671"/>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idx="4294967295"/>
          </p:nvPr>
        </p:nvSpPr>
        <p:spPr>
          <a:xfrm>
            <a:off x="1573966" y="228600"/>
            <a:ext cx="8079699" cy="925513"/>
          </a:xfrm>
        </p:spPr>
        <p:txBody>
          <a:bodyPr/>
          <a:lstStyle/>
          <a:p>
            <a:pPr algn="ctr"/>
            <a:r>
              <a:rPr lang="en-US" sz="4400" b="1" dirty="0">
                <a:solidFill>
                  <a:schemeClr val="accent1">
                    <a:lumMod val="60000"/>
                    <a:lumOff val="40000"/>
                  </a:schemeClr>
                </a:solidFill>
              </a:rPr>
              <a:t>Effect on Reproduction</a:t>
            </a:r>
          </a:p>
        </p:txBody>
      </p:sp>
      <p:graphicFrame>
        <p:nvGraphicFramePr>
          <p:cNvPr id="5" name="Diagram 4"/>
          <p:cNvGraphicFramePr/>
          <p:nvPr>
            <p:extLst>
              <p:ext uri="{D42A27DB-BD31-4B8C-83A1-F6EECF244321}">
                <p14:modId xmlns:p14="http://schemas.microsoft.com/office/powerpoint/2010/main" val="3131430693"/>
              </p:ext>
            </p:extLst>
          </p:nvPr>
        </p:nvGraphicFramePr>
        <p:xfrm>
          <a:off x="1598951" y="1349115"/>
          <a:ext cx="8994098" cy="52802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50529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B3EF4D6-026A-4D52-B916-967329EE3F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587"/>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5">
            <a:extLst>
              <a:ext uri="{FF2B5EF4-FFF2-40B4-BE49-F238E27FC236}">
                <a16:creationId xmlns:a16="http://schemas.microsoft.com/office/drawing/2014/main" id="{4DB4846F-6AA5-4DB3-9581-D95F22BD56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dirty="0"/>
          </a:p>
        </p:txBody>
      </p:sp>
      <p:sp>
        <p:nvSpPr>
          <p:cNvPr id="32" name="Freeform: Shape 11">
            <a:extLst>
              <a:ext uri="{FF2B5EF4-FFF2-40B4-BE49-F238E27FC236}">
                <a16:creationId xmlns:a16="http://schemas.microsoft.com/office/drawing/2014/main" id="{D54EC22E-2292-4292-A80B-E81DF64BFB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80041"/>
            <a:ext cx="12192000" cy="5077959"/>
          </a:xfrm>
          <a:custGeom>
            <a:avLst/>
            <a:gdLst>
              <a:gd name="connsiteX0" fmla="*/ 12192000 w 12192000"/>
              <a:gd name="connsiteY0" fmla="*/ 0 h 5077959"/>
              <a:gd name="connsiteX1" fmla="*/ 12192000 w 12192000"/>
              <a:gd name="connsiteY1" fmla="*/ 1972152 h 5077959"/>
              <a:gd name="connsiteX2" fmla="*/ 12192000 w 12192000"/>
              <a:gd name="connsiteY2" fmla="*/ 2361342 h 5077959"/>
              <a:gd name="connsiteX3" fmla="*/ 12192000 w 12192000"/>
              <a:gd name="connsiteY3" fmla="*/ 5077959 h 5077959"/>
              <a:gd name="connsiteX4" fmla="*/ 0 w 12192000"/>
              <a:gd name="connsiteY4" fmla="*/ 5077959 h 5077959"/>
              <a:gd name="connsiteX5" fmla="*/ 0 w 12192000"/>
              <a:gd name="connsiteY5" fmla="*/ 2361342 h 5077959"/>
              <a:gd name="connsiteX6" fmla="*/ 0 w 12192000"/>
              <a:gd name="connsiteY6" fmla="*/ 1972152 h 5077959"/>
              <a:gd name="connsiteX7" fmla="*/ 0 w 12192000"/>
              <a:gd name="connsiteY7" fmla="*/ 12515 h 5077959"/>
              <a:gd name="connsiteX8" fmla="*/ 108623 w 12192000"/>
              <a:gd name="connsiteY8" fmla="*/ 29540 h 5077959"/>
              <a:gd name="connsiteX9" fmla="*/ 300195 w 12192000"/>
              <a:gd name="connsiteY9" fmla="*/ 56163 h 5077959"/>
              <a:gd name="connsiteX10" fmla="*/ 527528 w 12192000"/>
              <a:gd name="connsiteY10" fmla="*/ 88041 h 5077959"/>
              <a:gd name="connsiteX11" fmla="*/ 779127 w 12192000"/>
              <a:gd name="connsiteY11" fmla="*/ 121671 h 5077959"/>
              <a:gd name="connsiteX12" fmla="*/ 1062654 w 12192000"/>
              <a:gd name="connsiteY12" fmla="*/ 157052 h 5077959"/>
              <a:gd name="connsiteX13" fmla="*/ 1371726 w 12192000"/>
              <a:gd name="connsiteY13" fmla="*/ 194535 h 5077959"/>
              <a:gd name="connsiteX14" fmla="*/ 1707616 w 12192000"/>
              <a:gd name="connsiteY14" fmla="*/ 232018 h 5077959"/>
              <a:gd name="connsiteX15" fmla="*/ 2065219 w 12192000"/>
              <a:gd name="connsiteY15" fmla="*/ 270201 h 5077959"/>
              <a:gd name="connsiteX16" fmla="*/ 2450918 w 12192000"/>
              <a:gd name="connsiteY16" fmla="*/ 305583 h 5077959"/>
              <a:gd name="connsiteX17" fmla="*/ 2854496 w 12192000"/>
              <a:gd name="connsiteY17" fmla="*/ 339562 h 5077959"/>
              <a:gd name="connsiteX18" fmla="*/ 3281065 w 12192000"/>
              <a:gd name="connsiteY18" fmla="*/ 370390 h 5077959"/>
              <a:gd name="connsiteX19" fmla="*/ 3725514 w 12192000"/>
              <a:gd name="connsiteY19" fmla="*/ 399815 h 5077959"/>
              <a:gd name="connsiteX20" fmla="*/ 4189119 w 12192000"/>
              <a:gd name="connsiteY20" fmla="*/ 427490 h 5077959"/>
              <a:gd name="connsiteX21" fmla="*/ 4426671 w 12192000"/>
              <a:gd name="connsiteY21" fmla="*/ 437298 h 5077959"/>
              <a:gd name="connsiteX22" fmla="*/ 4669330 w 12192000"/>
              <a:gd name="connsiteY22" fmla="*/ 448158 h 5077959"/>
              <a:gd name="connsiteX23" fmla="*/ 4915819 w 12192000"/>
              <a:gd name="connsiteY23" fmla="*/ 458317 h 5077959"/>
              <a:gd name="connsiteX24" fmla="*/ 5163586 w 12192000"/>
              <a:gd name="connsiteY24" fmla="*/ 464973 h 5077959"/>
              <a:gd name="connsiteX25" fmla="*/ 5416461 w 12192000"/>
              <a:gd name="connsiteY25" fmla="*/ 470928 h 5077959"/>
              <a:gd name="connsiteX26" fmla="*/ 5671892 w 12192000"/>
              <a:gd name="connsiteY26" fmla="*/ 477234 h 5077959"/>
              <a:gd name="connsiteX27" fmla="*/ 5932430 w 12192000"/>
              <a:gd name="connsiteY27" fmla="*/ 481437 h 5077959"/>
              <a:gd name="connsiteX28" fmla="*/ 6195523 w 12192000"/>
              <a:gd name="connsiteY28" fmla="*/ 481437 h 5077959"/>
              <a:gd name="connsiteX29" fmla="*/ 6461170 w 12192000"/>
              <a:gd name="connsiteY29" fmla="*/ 483539 h 5077959"/>
              <a:gd name="connsiteX30" fmla="*/ 6729372 w 12192000"/>
              <a:gd name="connsiteY30" fmla="*/ 481437 h 5077959"/>
              <a:gd name="connsiteX31" fmla="*/ 7001406 w 12192000"/>
              <a:gd name="connsiteY31" fmla="*/ 477234 h 5077959"/>
              <a:gd name="connsiteX32" fmla="*/ 7273439 w 12192000"/>
              <a:gd name="connsiteY32" fmla="*/ 473380 h 5077959"/>
              <a:gd name="connsiteX33" fmla="*/ 7549303 w 12192000"/>
              <a:gd name="connsiteY33" fmla="*/ 464973 h 5077959"/>
              <a:gd name="connsiteX34" fmla="*/ 7827722 w 12192000"/>
              <a:gd name="connsiteY34" fmla="*/ 456215 h 5077959"/>
              <a:gd name="connsiteX35" fmla="*/ 8106140 w 12192000"/>
              <a:gd name="connsiteY35" fmla="*/ 446056 h 5077959"/>
              <a:gd name="connsiteX36" fmla="*/ 8387114 w 12192000"/>
              <a:gd name="connsiteY36" fmla="*/ 431694 h 5077959"/>
              <a:gd name="connsiteX37" fmla="*/ 8670640 w 12192000"/>
              <a:gd name="connsiteY37" fmla="*/ 414528 h 5077959"/>
              <a:gd name="connsiteX38" fmla="*/ 8955446 w 12192000"/>
              <a:gd name="connsiteY38" fmla="*/ 398064 h 5077959"/>
              <a:gd name="connsiteX39" fmla="*/ 9240250 w 12192000"/>
              <a:gd name="connsiteY39" fmla="*/ 377045 h 5077959"/>
              <a:gd name="connsiteX40" fmla="*/ 9528886 w 12192000"/>
              <a:gd name="connsiteY40" fmla="*/ 351823 h 5077959"/>
              <a:gd name="connsiteX41" fmla="*/ 9813691 w 12192000"/>
              <a:gd name="connsiteY41" fmla="*/ 326601 h 5077959"/>
              <a:gd name="connsiteX42" fmla="*/ 10103603 w 12192000"/>
              <a:gd name="connsiteY42" fmla="*/ 297525 h 5077959"/>
              <a:gd name="connsiteX43" fmla="*/ 10394794 w 12192000"/>
              <a:gd name="connsiteY43" fmla="*/ 265647 h 5077959"/>
              <a:gd name="connsiteX44" fmla="*/ 10682153 w 12192000"/>
              <a:gd name="connsiteY44" fmla="*/ 232018 h 5077959"/>
              <a:gd name="connsiteX45" fmla="*/ 10973344 w 12192000"/>
              <a:gd name="connsiteY45" fmla="*/ 192783 h 5077959"/>
              <a:gd name="connsiteX46" fmla="*/ 11263257 w 12192000"/>
              <a:gd name="connsiteY46" fmla="*/ 150746 h 5077959"/>
              <a:gd name="connsiteX47" fmla="*/ 11554448 w 12192000"/>
              <a:gd name="connsiteY47" fmla="*/ 109060 h 5077959"/>
              <a:gd name="connsiteX48" fmla="*/ 11844360 w 12192000"/>
              <a:gd name="connsiteY48" fmla="*/ 60367 h 5077959"/>
              <a:gd name="connsiteX49" fmla="*/ 12132996 w 12192000"/>
              <a:gd name="connsiteY49" fmla="*/ 10623 h 5077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2192000" h="5077959">
                <a:moveTo>
                  <a:pt x="12192000" y="0"/>
                </a:moveTo>
                <a:lnTo>
                  <a:pt x="12192000" y="1972152"/>
                </a:lnTo>
                <a:lnTo>
                  <a:pt x="12192000" y="2361342"/>
                </a:lnTo>
                <a:lnTo>
                  <a:pt x="12192000" y="5077959"/>
                </a:lnTo>
                <a:lnTo>
                  <a:pt x="0" y="5077959"/>
                </a:lnTo>
                <a:lnTo>
                  <a:pt x="0" y="2361342"/>
                </a:lnTo>
                <a:lnTo>
                  <a:pt x="0" y="1972152"/>
                </a:lnTo>
                <a:lnTo>
                  <a:pt x="0" y="12515"/>
                </a:lnTo>
                <a:lnTo>
                  <a:pt x="108623" y="29540"/>
                </a:lnTo>
                <a:lnTo>
                  <a:pt x="300195" y="56163"/>
                </a:lnTo>
                <a:lnTo>
                  <a:pt x="527528" y="88041"/>
                </a:lnTo>
                <a:lnTo>
                  <a:pt x="779127" y="121671"/>
                </a:lnTo>
                <a:lnTo>
                  <a:pt x="1062654" y="157052"/>
                </a:lnTo>
                <a:lnTo>
                  <a:pt x="1371726" y="194535"/>
                </a:lnTo>
                <a:lnTo>
                  <a:pt x="1707616" y="232018"/>
                </a:lnTo>
                <a:lnTo>
                  <a:pt x="2065219" y="270201"/>
                </a:lnTo>
                <a:lnTo>
                  <a:pt x="2450918" y="305583"/>
                </a:lnTo>
                <a:lnTo>
                  <a:pt x="2854496" y="339562"/>
                </a:lnTo>
                <a:lnTo>
                  <a:pt x="3281065" y="370390"/>
                </a:lnTo>
                <a:lnTo>
                  <a:pt x="3725514" y="399815"/>
                </a:lnTo>
                <a:lnTo>
                  <a:pt x="4189119" y="427490"/>
                </a:lnTo>
                <a:lnTo>
                  <a:pt x="4426671" y="437298"/>
                </a:lnTo>
                <a:lnTo>
                  <a:pt x="4669330" y="448158"/>
                </a:lnTo>
                <a:lnTo>
                  <a:pt x="4915819" y="458317"/>
                </a:lnTo>
                <a:lnTo>
                  <a:pt x="5163586" y="464973"/>
                </a:lnTo>
                <a:lnTo>
                  <a:pt x="5416461" y="470928"/>
                </a:lnTo>
                <a:lnTo>
                  <a:pt x="5671892" y="477234"/>
                </a:lnTo>
                <a:lnTo>
                  <a:pt x="5932430" y="481437"/>
                </a:lnTo>
                <a:lnTo>
                  <a:pt x="6195523" y="481437"/>
                </a:lnTo>
                <a:lnTo>
                  <a:pt x="6461170" y="483539"/>
                </a:lnTo>
                <a:lnTo>
                  <a:pt x="6729372" y="481437"/>
                </a:lnTo>
                <a:lnTo>
                  <a:pt x="7001406" y="477234"/>
                </a:lnTo>
                <a:lnTo>
                  <a:pt x="7273439" y="473380"/>
                </a:lnTo>
                <a:lnTo>
                  <a:pt x="7549303" y="464973"/>
                </a:lnTo>
                <a:lnTo>
                  <a:pt x="7827722" y="456215"/>
                </a:lnTo>
                <a:lnTo>
                  <a:pt x="8106140" y="446056"/>
                </a:lnTo>
                <a:lnTo>
                  <a:pt x="8387114" y="431694"/>
                </a:lnTo>
                <a:lnTo>
                  <a:pt x="8670640" y="414528"/>
                </a:lnTo>
                <a:lnTo>
                  <a:pt x="8955446" y="398064"/>
                </a:lnTo>
                <a:lnTo>
                  <a:pt x="9240250" y="377045"/>
                </a:lnTo>
                <a:lnTo>
                  <a:pt x="9528886" y="351823"/>
                </a:lnTo>
                <a:lnTo>
                  <a:pt x="9813691" y="326601"/>
                </a:lnTo>
                <a:lnTo>
                  <a:pt x="10103603" y="297525"/>
                </a:lnTo>
                <a:lnTo>
                  <a:pt x="10394794" y="265647"/>
                </a:lnTo>
                <a:lnTo>
                  <a:pt x="10682153" y="232018"/>
                </a:lnTo>
                <a:lnTo>
                  <a:pt x="10973344" y="192783"/>
                </a:lnTo>
                <a:lnTo>
                  <a:pt x="11263257" y="150746"/>
                </a:lnTo>
                <a:lnTo>
                  <a:pt x="11554448" y="109060"/>
                </a:lnTo>
                <a:lnTo>
                  <a:pt x="11844360" y="60367"/>
                </a:lnTo>
                <a:lnTo>
                  <a:pt x="12132996" y="10623"/>
                </a:lnTo>
                <a:close/>
              </a:path>
            </a:pathLst>
          </a:custGeom>
          <a:solidFill>
            <a:srgbClr val="FFFFFF"/>
          </a:solidFill>
          <a:ln>
            <a:noFill/>
          </a:ln>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grpSp>
        <p:nvGrpSpPr>
          <p:cNvPr id="33" name="Group 13">
            <a:extLst>
              <a:ext uri="{FF2B5EF4-FFF2-40B4-BE49-F238E27FC236}">
                <a16:creationId xmlns:a16="http://schemas.microsoft.com/office/drawing/2014/main" id="{992A2039-50D4-4D49-A79F-C82A1D91316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solidFill>
            <a:srgbClr val="FFFFFF"/>
          </a:solidFill>
        </p:grpSpPr>
        <p:sp>
          <p:nvSpPr>
            <p:cNvPr id="15" name="Rectangle 14">
              <a:extLst>
                <a:ext uri="{FF2B5EF4-FFF2-40B4-BE49-F238E27FC236}">
                  <a16:creationId xmlns:a16="http://schemas.microsoft.com/office/drawing/2014/main" id="{CC1C7165-8A3A-44EB-88D0-4EFA36A004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34" name="Freeform 5">
              <a:extLst>
                <a:ext uri="{FF2B5EF4-FFF2-40B4-BE49-F238E27FC236}">
                  <a16:creationId xmlns:a16="http://schemas.microsoft.com/office/drawing/2014/main" id="{A1081473-BB93-49A4-B605-4E20537397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p>
      </p:grpSp>
      <p:sp>
        <p:nvSpPr>
          <p:cNvPr id="2" name="Title 1">
            <a:extLst>
              <a:ext uri="{FF2B5EF4-FFF2-40B4-BE49-F238E27FC236}">
                <a16:creationId xmlns:a16="http://schemas.microsoft.com/office/drawing/2014/main" id="{802459C1-C43D-4AE0-8E5A-AB66690D80DE}"/>
              </a:ext>
            </a:extLst>
          </p:cNvPr>
          <p:cNvSpPr>
            <a:spLocks noGrp="1"/>
          </p:cNvSpPr>
          <p:nvPr>
            <p:ph type="title"/>
          </p:nvPr>
        </p:nvSpPr>
        <p:spPr>
          <a:xfrm>
            <a:off x="1154954" y="838200"/>
            <a:ext cx="8761413" cy="977900"/>
          </a:xfrm>
        </p:spPr>
        <p:txBody>
          <a:bodyPr>
            <a:normAutofit/>
          </a:bodyPr>
          <a:lstStyle/>
          <a:p>
            <a:pPr marL="0" marR="0">
              <a:lnSpc>
                <a:spcPct val="90000"/>
              </a:lnSpc>
              <a:spcBef>
                <a:spcPts val="0"/>
              </a:spcBef>
              <a:spcAft>
                <a:spcPts val="800"/>
              </a:spcAft>
            </a:pPr>
            <a:r>
              <a:rPr lang="en-GB" sz="3100" b="1" i="1">
                <a:solidFill>
                  <a:srgbClr val="FFFFFF"/>
                </a:solidFill>
                <a:latin typeface="Times New Roman" panose="02020603050405020304" pitchFamily="18" charset="0"/>
                <a:ea typeface="Calibri" panose="020F0502020204030204" pitchFamily="34" charset="0"/>
                <a:cs typeface="Times New Roman" panose="02020603050405020304" pitchFamily="18" charset="0"/>
              </a:rPr>
              <a:t>Effects of Heavy metal stress HMS on plants</a:t>
            </a:r>
            <a:br>
              <a:rPr lang="en-US" sz="3100">
                <a:solidFill>
                  <a:srgbClr val="FFFFFF"/>
                </a:solidFill>
                <a:latin typeface="Calibri" panose="020F0502020204030204" pitchFamily="34" charset="0"/>
                <a:ea typeface="Calibri" panose="020F0502020204030204" pitchFamily="34" charset="0"/>
                <a:cs typeface="Times New Roman" panose="02020603050405020304" pitchFamily="18" charset="0"/>
              </a:rPr>
            </a:br>
            <a:endParaRPr lang="en-US" sz="3100">
              <a:solidFill>
                <a:srgbClr val="FFFFFF"/>
              </a:solidFill>
            </a:endParaRPr>
          </a:p>
        </p:txBody>
      </p:sp>
      <p:sp>
        <p:nvSpPr>
          <p:cNvPr id="3" name="Content Placeholder 2">
            <a:extLst>
              <a:ext uri="{FF2B5EF4-FFF2-40B4-BE49-F238E27FC236}">
                <a16:creationId xmlns:a16="http://schemas.microsoft.com/office/drawing/2014/main" id="{458ACAD1-EC30-4BD7-AFE3-1EBF29D8F2C2}"/>
              </a:ext>
            </a:extLst>
          </p:cNvPr>
          <p:cNvSpPr>
            <a:spLocks noGrp="1"/>
          </p:cNvSpPr>
          <p:nvPr>
            <p:ph idx="1"/>
          </p:nvPr>
        </p:nvSpPr>
        <p:spPr>
          <a:xfrm>
            <a:off x="1154954" y="2603499"/>
            <a:ext cx="10239877" cy="3769165"/>
          </a:xfrm>
        </p:spPr>
        <p:txBody>
          <a:bodyPr>
            <a:normAutofit fontScale="92500" lnSpcReduction="10000"/>
          </a:bodyPr>
          <a:lstStyle/>
          <a:p>
            <a:pPr marL="0" indent="0" algn="just">
              <a:lnSpc>
                <a:spcPct val="90000"/>
              </a:lnSpc>
              <a:buNone/>
            </a:pPr>
            <a:r>
              <a:rPr lang="en-US" sz="2400" dirty="0">
                <a:latin typeface="Times New Roman" panose="02020603050405020304" pitchFamily="18" charset="0"/>
                <a:cs typeface="Times New Roman" panose="02020603050405020304" pitchFamily="18" charset="0"/>
              </a:rPr>
              <a:t>Bioactive metals, based on their physicochemical properties, are divided into two groups</a:t>
            </a:r>
          </a:p>
          <a:p>
            <a:pPr marL="0" indent="0" algn="just">
              <a:lnSpc>
                <a:spcPct val="90000"/>
              </a:lnSpc>
              <a:buNone/>
            </a:pPr>
            <a:r>
              <a:rPr lang="en-US" sz="3000" b="1" u="sng" dirty="0">
                <a:latin typeface="Times New Roman" panose="02020603050405020304" pitchFamily="18" charset="0"/>
                <a:cs typeface="Times New Roman" panose="02020603050405020304" pitchFamily="18" charset="0"/>
              </a:rPr>
              <a:t>1. Redox-active metals: </a:t>
            </a:r>
          </a:p>
          <a:p>
            <a:pPr algn="just">
              <a:lnSpc>
                <a:spcPct val="90000"/>
              </a:lnSpc>
            </a:pPr>
            <a:r>
              <a:rPr lang="en-US" sz="2400" dirty="0">
                <a:latin typeface="Times New Roman" panose="02020603050405020304" pitchFamily="18" charset="0"/>
                <a:cs typeface="Times New Roman" panose="02020603050405020304" pitchFamily="18" charset="0"/>
              </a:rPr>
              <a:t>Redox metals, such as Cr, Cu, Mn, and Fe. The redox metals can directly generate oxidative injury via undergoing Haber-Weiss and Fenton reactions that leads to production of ROS.</a:t>
            </a:r>
          </a:p>
          <a:p>
            <a:pPr marL="0" indent="0" algn="just">
              <a:lnSpc>
                <a:spcPct val="90000"/>
              </a:lnSpc>
              <a:buNone/>
            </a:pPr>
            <a:r>
              <a:rPr lang="en-US" sz="2400" dirty="0">
                <a:latin typeface="Times New Roman" panose="02020603050405020304" pitchFamily="18" charset="0"/>
                <a:cs typeface="Times New Roman" panose="02020603050405020304" pitchFamily="18" charset="0"/>
              </a:rPr>
              <a:t>The effects of production of ROS on plants are:</a:t>
            </a:r>
          </a:p>
          <a:p>
            <a:pPr marL="0" indent="0" algn="just">
              <a:lnSpc>
                <a:spcPct val="90000"/>
              </a:lnSpc>
              <a:buNone/>
            </a:pPr>
            <a:r>
              <a:rPr lang="en-US" sz="2400" dirty="0">
                <a:latin typeface="Times New Roman" panose="02020603050405020304" pitchFamily="18" charset="0"/>
                <a:cs typeface="Times New Roman" panose="02020603050405020304" pitchFamily="18" charset="0"/>
              </a:rPr>
              <a:t>•	cell homeostasis disruption</a:t>
            </a:r>
          </a:p>
          <a:p>
            <a:pPr marL="0" indent="0" algn="just">
              <a:lnSpc>
                <a:spcPct val="90000"/>
              </a:lnSpc>
              <a:buNone/>
            </a:pPr>
            <a:r>
              <a:rPr lang="en-US" sz="2400" dirty="0">
                <a:latin typeface="Times New Roman" panose="02020603050405020304" pitchFamily="18" charset="0"/>
                <a:cs typeface="Times New Roman" panose="02020603050405020304" pitchFamily="18" charset="0"/>
              </a:rPr>
              <a:t>•	DNA strand breakage</a:t>
            </a:r>
          </a:p>
          <a:p>
            <a:pPr marL="0" indent="0" algn="just">
              <a:lnSpc>
                <a:spcPct val="90000"/>
              </a:lnSpc>
              <a:buNone/>
            </a:pPr>
            <a:r>
              <a:rPr lang="en-US" sz="2400" dirty="0">
                <a:latin typeface="Times New Roman" panose="02020603050405020304" pitchFamily="18" charset="0"/>
                <a:cs typeface="Times New Roman" panose="02020603050405020304" pitchFamily="18" charset="0"/>
              </a:rPr>
              <a:t>•	defragmentation of proteins, or cell membrane </a:t>
            </a:r>
          </a:p>
          <a:p>
            <a:pPr marL="0" indent="0" algn="just">
              <a:lnSpc>
                <a:spcPct val="90000"/>
              </a:lnSpc>
              <a:buNone/>
            </a:pPr>
            <a:r>
              <a:rPr lang="en-US" sz="2400" dirty="0">
                <a:latin typeface="Times New Roman" panose="02020603050405020304" pitchFamily="18" charset="0"/>
                <a:cs typeface="Times New Roman" panose="02020603050405020304" pitchFamily="18" charset="0"/>
              </a:rPr>
              <a:t>•	damage to photosynthetic pigments that causes cell death</a:t>
            </a:r>
          </a:p>
          <a:p>
            <a:pPr>
              <a:lnSpc>
                <a:spcPct val="90000"/>
              </a:lnSpc>
            </a:pPr>
            <a:endParaRPr lang="en-US" sz="1700" dirty="0"/>
          </a:p>
        </p:txBody>
      </p:sp>
    </p:spTree>
    <p:extLst>
      <p:ext uri="{BB962C8B-B14F-4D97-AF65-F5344CB8AC3E}">
        <p14:creationId xmlns:p14="http://schemas.microsoft.com/office/powerpoint/2010/main" val="27558864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6">
            <a:extLst>
              <a:ext uri="{FF2B5EF4-FFF2-40B4-BE49-F238E27FC236}">
                <a16:creationId xmlns:a16="http://schemas.microsoft.com/office/drawing/2014/main" id="{3DB0ED7D-0741-41C8-9BCD-85B80680FB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FEB60178-1A93-428A-9FEF-38CC87AA953D}"/>
              </a:ext>
            </a:extLst>
          </p:cNvPr>
          <p:cNvPicPr>
            <a:picLocks noChangeAspect="1"/>
          </p:cNvPicPr>
          <p:nvPr/>
        </p:nvPicPr>
        <p:blipFill>
          <a:blip r:embed="rId2"/>
          <a:stretch>
            <a:fillRect/>
          </a:stretch>
        </p:blipFill>
        <p:spPr>
          <a:xfrm>
            <a:off x="2454781" y="643466"/>
            <a:ext cx="7282438" cy="5571067"/>
          </a:xfrm>
          <a:prstGeom prst="rect">
            <a:avLst/>
          </a:prstGeom>
        </p:spPr>
      </p:pic>
    </p:spTree>
    <p:extLst>
      <p:ext uri="{BB962C8B-B14F-4D97-AF65-F5344CB8AC3E}">
        <p14:creationId xmlns:p14="http://schemas.microsoft.com/office/powerpoint/2010/main" val="33634334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useBgFill="1">
        <p:nvSpPr>
          <p:cNvPr id="19" name="Rectangle 18">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 y="473745"/>
            <a:ext cx="11227090" cy="5902829"/>
          </a:xfrm>
          <a:prstGeom prst="rect">
            <a:avLst/>
          </a:prstGeom>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B2FB8617-C7C3-496F-8DBA-55FC0C656D9E}"/>
              </a:ext>
            </a:extLst>
          </p:cNvPr>
          <p:cNvSpPr>
            <a:spLocks noGrp="1"/>
          </p:cNvSpPr>
          <p:nvPr>
            <p:ph type="title"/>
          </p:nvPr>
        </p:nvSpPr>
        <p:spPr>
          <a:xfrm>
            <a:off x="1154954" y="855482"/>
            <a:ext cx="8761413" cy="898674"/>
          </a:xfrm>
        </p:spPr>
        <p:txBody>
          <a:bodyPr anchor="b">
            <a:normAutofit/>
          </a:bodyPr>
          <a:lstStyle/>
          <a:p>
            <a:pPr>
              <a:lnSpc>
                <a:spcPct val="90000"/>
              </a:lnSpc>
            </a:pPr>
            <a:r>
              <a:rPr lang="en-GB" sz="2800" b="1">
                <a:solidFill>
                  <a:schemeClr val="tx2"/>
                </a:solidFill>
                <a:latin typeface="Times New Roman" panose="02020603050405020304" pitchFamily="18" charset="0"/>
                <a:ea typeface="Calibri" panose="020F0502020204030204" pitchFamily="34" charset="0"/>
                <a:cs typeface="Times New Roman" panose="02020603050405020304" pitchFamily="18" charset="0"/>
              </a:rPr>
              <a:t>Toxic effects of some redox-active metals:</a:t>
            </a:r>
            <a:br>
              <a:rPr lang="en-US" sz="2800">
                <a:solidFill>
                  <a:schemeClr val="tx2"/>
                </a:solidFill>
                <a:latin typeface="Calibri" panose="020F0502020204030204" pitchFamily="34" charset="0"/>
                <a:ea typeface="Calibri" panose="020F0502020204030204" pitchFamily="34" charset="0"/>
                <a:cs typeface="Times New Roman" panose="02020603050405020304" pitchFamily="18" charset="0"/>
              </a:rPr>
            </a:br>
            <a:endParaRPr lang="en-US" sz="2800">
              <a:solidFill>
                <a:schemeClr val="tx2"/>
              </a:solidFill>
            </a:endParaRPr>
          </a:p>
        </p:txBody>
      </p:sp>
      <p:sp>
        <p:nvSpPr>
          <p:cNvPr id="21" name="Rectangle 20">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330031D6-C0CA-44A6-B794-D4CC55336762}"/>
              </a:ext>
            </a:extLst>
          </p:cNvPr>
          <p:cNvSpPr>
            <a:spLocks noGrp="1"/>
          </p:cNvSpPr>
          <p:nvPr>
            <p:ph idx="1"/>
          </p:nvPr>
        </p:nvSpPr>
        <p:spPr>
          <a:xfrm>
            <a:off x="1154954" y="1477109"/>
            <a:ext cx="10352418" cy="4332754"/>
          </a:xfrm>
        </p:spPr>
        <p:txBody>
          <a:bodyPr anchor="ctr">
            <a:normAutofit lnSpcReduction="10000"/>
          </a:bodyPr>
          <a:lstStyle/>
          <a:p>
            <a:pPr marL="0" indent="0">
              <a:lnSpc>
                <a:spcPct val="90000"/>
              </a:lnSpc>
              <a:spcBef>
                <a:spcPts val="0"/>
              </a:spcBef>
              <a:buNone/>
            </a:pPr>
            <a:endParaRPr lang="en-US"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lvl="0">
              <a:lnSpc>
                <a:spcPct val="90000"/>
              </a:lnSpc>
              <a:spcBef>
                <a:spcPts val="0"/>
              </a:spcBef>
              <a:buFont typeface="+mj-lt"/>
              <a:buAutoNum type="romanUcPeriod"/>
            </a:pPr>
            <a:r>
              <a:rPr lang="en-US" sz="2400" b="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Chromium (Cr):</a:t>
            </a:r>
            <a:endPar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Bef>
                <a:spcPts val="0"/>
              </a:spcBef>
              <a:buFont typeface="Wingdings" panose="05000000000000000000" pitchFamily="2" charset="2"/>
              <a:buChar char="Ø"/>
            </a:pPr>
            <a:r>
              <a:rPr lang="en-US" sz="2400" dirty="0">
                <a:solidFill>
                  <a:schemeClr val="tx1"/>
                </a:solidFill>
                <a:latin typeface="Abadi" panose="020B0604020104020204" pitchFamily="34" charset="0"/>
                <a:ea typeface="Calibri" panose="020F0502020204030204" pitchFamily="34" charset="0"/>
                <a:cs typeface="Calibri" panose="020F0502020204030204" pitchFamily="34" charset="0"/>
              </a:rPr>
              <a:t>Cr toxicity causes chlorosis, </a:t>
            </a:r>
          </a:p>
          <a:p>
            <a:pPr>
              <a:lnSpc>
                <a:spcPct val="90000"/>
              </a:lnSpc>
              <a:spcBef>
                <a:spcPts val="0"/>
              </a:spcBef>
              <a:buFont typeface="Wingdings" panose="05000000000000000000" pitchFamily="2" charset="2"/>
              <a:buChar char="Ø"/>
            </a:pPr>
            <a:r>
              <a:rPr lang="en-US" sz="2400" dirty="0">
                <a:solidFill>
                  <a:schemeClr val="tx1"/>
                </a:solidFill>
                <a:latin typeface="Abadi" panose="020B0604020104020204" pitchFamily="34" charset="0"/>
                <a:ea typeface="Calibri" panose="020F0502020204030204" pitchFamily="34" charset="0"/>
                <a:cs typeface="Calibri" panose="020F0502020204030204" pitchFamily="34" charset="0"/>
              </a:rPr>
              <a:t>growth retardation,</a:t>
            </a:r>
          </a:p>
          <a:p>
            <a:pPr>
              <a:lnSpc>
                <a:spcPct val="90000"/>
              </a:lnSpc>
              <a:spcBef>
                <a:spcPts val="0"/>
              </a:spcBef>
              <a:buFont typeface="Wingdings" panose="05000000000000000000" pitchFamily="2" charset="2"/>
              <a:buChar char="Ø"/>
            </a:pPr>
            <a:r>
              <a:rPr lang="en-US" sz="2400" dirty="0">
                <a:solidFill>
                  <a:schemeClr val="tx1"/>
                </a:solidFill>
                <a:latin typeface="Abadi" panose="020B0604020104020204" pitchFamily="34" charset="0"/>
                <a:ea typeface="Calibri" panose="020F0502020204030204" pitchFamily="34" charset="0"/>
                <a:cs typeface="Calibri" panose="020F0502020204030204" pitchFamily="34" charset="0"/>
              </a:rPr>
              <a:t> wilting </a:t>
            </a:r>
          </a:p>
          <a:p>
            <a:pPr>
              <a:lnSpc>
                <a:spcPct val="90000"/>
              </a:lnSpc>
              <a:spcBef>
                <a:spcPts val="0"/>
              </a:spcBef>
              <a:buFont typeface="Wingdings" panose="05000000000000000000" pitchFamily="2" charset="2"/>
              <a:buChar char="Ø"/>
            </a:pPr>
            <a:r>
              <a:rPr lang="en-US" sz="2400" dirty="0">
                <a:solidFill>
                  <a:schemeClr val="tx1"/>
                </a:solidFill>
                <a:latin typeface="Abadi" panose="020B0604020104020204" pitchFamily="34" charset="0"/>
                <a:ea typeface="Calibri" panose="020F0502020204030204" pitchFamily="34" charset="0"/>
                <a:cs typeface="Calibri" panose="020F0502020204030204" pitchFamily="34" charset="0"/>
              </a:rPr>
              <a:t> injury of roots</a:t>
            </a:r>
          </a:p>
          <a:p>
            <a:pPr>
              <a:lnSpc>
                <a:spcPct val="90000"/>
              </a:lnSpc>
              <a:spcBef>
                <a:spcPts val="0"/>
              </a:spcBef>
              <a:buFont typeface="Wingdings" panose="05000000000000000000" pitchFamily="2" charset="2"/>
              <a:buChar char="Ø"/>
            </a:pPr>
            <a:r>
              <a:rPr lang="en-US" sz="2400" dirty="0">
                <a:solidFill>
                  <a:schemeClr val="tx1"/>
                </a:solidFill>
                <a:latin typeface="Abadi" panose="020B0604020104020204" pitchFamily="34" charset="0"/>
                <a:ea typeface="Calibri" panose="020F0502020204030204" pitchFamily="34" charset="0"/>
                <a:cs typeface="Calibri" panose="020F0502020204030204" pitchFamily="34" charset="0"/>
              </a:rPr>
              <a:t> affects the activities of many enzymes producing reactive oxygen species.</a:t>
            </a:r>
          </a:p>
          <a:p>
            <a:pPr marL="0" indent="0">
              <a:lnSpc>
                <a:spcPct val="90000"/>
              </a:lnSpc>
              <a:spcBef>
                <a:spcPts val="0"/>
              </a:spcBef>
              <a:buNone/>
            </a:pPr>
            <a:r>
              <a:rPr lang="en-US" sz="2400" dirty="0">
                <a:solidFill>
                  <a:schemeClr val="tx1"/>
                </a:solidFill>
                <a:latin typeface="Abadi" panose="020B0604020104020204" pitchFamily="34" charset="0"/>
                <a:ea typeface="Calibri" panose="020F0502020204030204" pitchFamily="34" charset="0"/>
                <a:cs typeface="Calibri" panose="020F0502020204030204" pitchFamily="34" charset="0"/>
              </a:rPr>
              <a:t> Cr causes three types of toxic effects in the plants</a:t>
            </a:r>
          </a:p>
          <a:p>
            <a:pPr>
              <a:lnSpc>
                <a:spcPct val="90000"/>
              </a:lnSpc>
              <a:spcBef>
                <a:spcPts val="0"/>
              </a:spcBef>
              <a:buAutoNum type="arabicPeriod"/>
            </a:pPr>
            <a:r>
              <a:rPr lang="en-US" sz="2400" dirty="0">
                <a:solidFill>
                  <a:schemeClr val="tx1"/>
                </a:solidFill>
                <a:latin typeface="Abadi" panose="020B0604020104020204" pitchFamily="34" charset="0"/>
                <a:ea typeface="Calibri" panose="020F0502020204030204" pitchFamily="34" charset="0"/>
                <a:cs typeface="Calibri" panose="020F0502020204030204" pitchFamily="34" charset="0"/>
              </a:rPr>
              <a:t>It alters the synthesis of essential plant pigments including photosynthesis and anthocyanin </a:t>
            </a:r>
          </a:p>
          <a:p>
            <a:pPr>
              <a:lnSpc>
                <a:spcPct val="90000"/>
              </a:lnSpc>
              <a:spcBef>
                <a:spcPts val="0"/>
              </a:spcBef>
              <a:buAutoNum type="arabicPeriod"/>
            </a:pPr>
            <a:r>
              <a:rPr lang="en-US" sz="2400" dirty="0">
                <a:solidFill>
                  <a:schemeClr val="tx1"/>
                </a:solidFill>
                <a:latin typeface="Abadi" panose="020B0604020104020204" pitchFamily="34" charset="0"/>
                <a:ea typeface="Calibri" panose="020F0502020204030204" pitchFamily="34" charset="0"/>
                <a:cs typeface="Calibri" panose="020F0502020204030204" pitchFamily="34" charset="0"/>
              </a:rPr>
              <a:t>It increases the production of metabolites such a glutathione and ascorbic acid which negatively influence the plant</a:t>
            </a:r>
          </a:p>
          <a:p>
            <a:pPr>
              <a:lnSpc>
                <a:spcPct val="90000"/>
              </a:lnSpc>
              <a:spcBef>
                <a:spcPts val="0"/>
              </a:spcBef>
              <a:buAutoNum type="arabicPeriod"/>
            </a:pPr>
            <a:r>
              <a:rPr lang="en-US" sz="2400" dirty="0">
                <a:solidFill>
                  <a:schemeClr val="tx1"/>
                </a:solidFill>
                <a:latin typeface="Abadi" panose="020B0604020104020204" pitchFamily="34" charset="0"/>
                <a:ea typeface="Calibri" panose="020F0502020204030204" pitchFamily="34" charset="0"/>
                <a:cs typeface="Calibri" panose="020F0502020204030204" pitchFamily="34" charset="0"/>
              </a:rPr>
              <a:t> Induces the production of alternate metabolites that contribute toward Cr stress tolerance such as phytochelatins and histidine.</a:t>
            </a:r>
          </a:p>
          <a:p>
            <a:pPr>
              <a:lnSpc>
                <a:spcPct val="90000"/>
              </a:lnSpc>
            </a:pPr>
            <a:endParaRPr lang="en-US" dirty="0">
              <a:solidFill>
                <a:schemeClr val="tx1"/>
              </a:solidFill>
            </a:endParaRPr>
          </a:p>
        </p:txBody>
      </p:sp>
    </p:spTree>
    <p:extLst>
      <p:ext uri="{BB962C8B-B14F-4D97-AF65-F5344CB8AC3E}">
        <p14:creationId xmlns:p14="http://schemas.microsoft.com/office/powerpoint/2010/main" val="39914567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useBgFill="1">
        <p:nvSpPr>
          <p:cNvPr id="19" name="Rectangle 18">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 y="473745"/>
            <a:ext cx="11227090" cy="5902829"/>
          </a:xfrm>
          <a:prstGeom prst="rect">
            <a:avLst/>
          </a:prstGeom>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5348B3CB-5C32-48BC-A053-26E0F775D7D3}"/>
              </a:ext>
            </a:extLst>
          </p:cNvPr>
          <p:cNvSpPr>
            <a:spLocks noGrp="1"/>
          </p:cNvSpPr>
          <p:nvPr>
            <p:ph idx="1"/>
          </p:nvPr>
        </p:nvSpPr>
        <p:spPr>
          <a:xfrm>
            <a:off x="1154954" y="1026943"/>
            <a:ext cx="9423951" cy="4782920"/>
          </a:xfrm>
        </p:spPr>
        <p:txBody>
          <a:bodyPr anchor="ctr">
            <a:normAutofit lnSpcReduction="10000"/>
          </a:bodyPr>
          <a:lstStyle/>
          <a:p>
            <a:pPr marL="0" lvl="0" indent="0">
              <a:spcBef>
                <a:spcPts val="0"/>
              </a:spcBef>
              <a:buNone/>
            </a:pPr>
            <a:r>
              <a:rPr lang="en-US" sz="32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II </a:t>
            </a:r>
            <a:r>
              <a:rPr lang="en-US" sz="3200" b="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Copper (Cu):</a:t>
            </a:r>
            <a:endParaRPr lang="en-US" sz="32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r>
              <a:rPr lang="en-US" sz="32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Cu overload can cause oxidative stress in plants, which in turn causes an extensive damage to membranes and macromolecules and influence various biochemical pathways and DNA. </a:t>
            </a:r>
          </a:p>
          <a:p>
            <a:pPr marL="0" indent="0">
              <a:spcBef>
                <a:spcPts val="0"/>
              </a:spcBef>
              <a:buNone/>
            </a:pPr>
            <a:r>
              <a:rPr lang="en-US" sz="32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Plants under Cu stress show various noticeable symptoms: </a:t>
            </a:r>
          </a:p>
          <a:p>
            <a:pPr>
              <a:spcBef>
                <a:spcPts val="0"/>
              </a:spcBef>
              <a:buFont typeface="Wingdings" panose="05000000000000000000" pitchFamily="2" charset="2"/>
              <a:buChar char="§"/>
            </a:pPr>
            <a:r>
              <a:rPr lang="en-US" sz="32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chlorosis </a:t>
            </a:r>
          </a:p>
          <a:p>
            <a:pPr>
              <a:spcBef>
                <a:spcPts val="0"/>
              </a:spcBef>
              <a:buFont typeface="Wingdings" panose="05000000000000000000" pitchFamily="2" charset="2"/>
              <a:buChar char="§"/>
            </a:pPr>
            <a:r>
              <a:rPr lang="en-US" sz="32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inhibited growth</a:t>
            </a:r>
          </a:p>
          <a:p>
            <a:pPr>
              <a:spcBef>
                <a:spcPts val="0"/>
              </a:spcBef>
              <a:buFont typeface="Wingdings" panose="05000000000000000000" pitchFamily="2" charset="2"/>
              <a:buChar char="§"/>
            </a:pPr>
            <a:r>
              <a:rPr lang="en-US" sz="32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in addition to ion leakage and retarded root growth.</a:t>
            </a:r>
            <a:endParaRPr lang="en-US" sz="32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solidFill>
                <a:schemeClr val="tx1"/>
              </a:solidFill>
            </a:endParaRPr>
          </a:p>
        </p:txBody>
      </p:sp>
    </p:spTree>
    <p:extLst>
      <p:ext uri="{BB962C8B-B14F-4D97-AF65-F5344CB8AC3E}">
        <p14:creationId xmlns:p14="http://schemas.microsoft.com/office/powerpoint/2010/main" val="12270027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A0407-E87C-41B9-BCB9-266036B62CED}"/>
              </a:ext>
            </a:extLst>
          </p:cNvPr>
          <p:cNvSpPr>
            <a:spLocks noGrp="1"/>
          </p:cNvSpPr>
          <p:nvPr>
            <p:ph type="title"/>
          </p:nvPr>
        </p:nvSpPr>
        <p:spPr/>
        <p:txBody>
          <a:bodyPr/>
          <a:lstStyle/>
          <a:p>
            <a:r>
              <a:rPr lang="en-US"/>
              <a:t>2. Non-Redox active metals:</a:t>
            </a:r>
            <a:br>
              <a:rPr lang="en-US"/>
            </a:br>
            <a:endParaRPr lang="en-US" dirty="0"/>
          </a:p>
        </p:txBody>
      </p:sp>
      <p:sp>
        <p:nvSpPr>
          <p:cNvPr id="3" name="Content Placeholder 2">
            <a:extLst>
              <a:ext uri="{FF2B5EF4-FFF2-40B4-BE49-F238E27FC236}">
                <a16:creationId xmlns:a16="http://schemas.microsoft.com/office/drawing/2014/main" id="{33334D3D-51DA-4512-BE2D-798FB6B0C4D6}"/>
              </a:ext>
            </a:extLst>
          </p:cNvPr>
          <p:cNvSpPr>
            <a:spLocks noGrp="1"/>
          </p:cNvSpPr>
          <p:nvPr>
            <p:ph idx="1"/>
          </p:nvPr>
        </p:nvSpPr>
        <p:spPr/>
        <p:txBody>
          <a:bodyPr/>
          <a:lstStyle/>
          <a:p>
            <a:pPr marL="0" indent="0">
              <a:buNone/>
            </a:pPr>
            <a:r>
              <a:rPr lang="en-US" sz="2400">
                <a:latin typeface="Times New Roman" panose="02020603050405020304" pitchFamily="18" charset="0"/>
                <a:cs typeface="Times New Roman" panose="02020603050405020304" pitchFamily="18" charset="0"/>
              </a:rPr>
              <a:t>Non-redox active metals, such as Cd, Ni, Hg, Zn, and Al. Non-redox active metals indirectly impose oxidative stress via multiple mechanisms </a:t>
            </a:r>
          </a:p>
          <a:p>
            <a:pPr marL="0" indent="0">
              <a:buNone/>
            </a:pPr>
            <a:r>
              <a:rPr lang="en-US" sz="2400">
                <a:latin typeface="Times New Roman" panose="02020603050405020304" pitchFamily="18" charset="0"/>
                <a:cs typeface="Times New Roman" panose="02020603050405020304" pitchFamily="18" charset="0"/>
              </a:rPr>
              <a:t>•	glutathione depletion</a:t>
            </a:r>
          </a:p>
          <a:p>
            <a:pPr marL="0" indent="0">
              <a:buNone/>
            </a:pPr>
            <a:r>
              <a:rPr lang="en-US" sz="2400">
                <a:latin typeface="Times New Roman" panose="02020603050405020304" pitchFamily="18" charset="0"/>
                <a:cs typeface="Times New Roman" panose="02020603050405020304" pitchFamily="18" charset="0"/>
              </a:rPr>
              <a:t>•	binding to sulfhydryl groups of proteins </a:t>
            </a:r>
          </a:p>
          <a:p>
            <a:pPr marL="0" indent="0">
              <a:buNone/>
            </a:pPr>
            <a:r>
              <a:rPr lang="en-US" sz="2400">
                <a:latin typeface="Times New Roman" panose="02020603050405020304" pitchFamily="18" charset="0"/>
                <a:cs typeface="Times New Roman" panose="02020603050405020304" pitchFamily="18" charset="0"/>
              </a:rPr>
              <a:t>•	inhibiting antioxidative enzymes, or </a:t>
            </a:r>
          </a:p>
          <a:p>
            <a:pPr marL="0" indent="0">
              <a:buNone/>
            </a:pPr>
            <a:r>
              <a:rPr lang="en-US" sz="2400">
                <a:latin typeface="Times New Roman" panose="02020603050405020304" pitchFamily="18" charset="0"/>
                <a:cs typeface="Times New Roman" panose="02020603050405020304" pitchFamily="18" charset="0"/>
              </a:rPr>
              <a:t>•	inducing ROS-producing enzymes like NADPH oxidases </a:t>
            </a:r>
          </a:p>
          <a:p>
            <a:endParaRPr lang="en-US" dirty="0"/>
          </a:p>
        </p:txBody>
      </p:sp>
    </p:spTree>
    <p:extLst>
      <p:ext uri="{BB962C8B-B14F-4D97-AF65-F5344CB8AC3E}">
        <p14:creationId xmlns:p14="http://schemas.microsoft.com/office/powerpoint/2010/main" val="20193694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 y="473745"/>
            <a:ext cx="11227090" cy="5902829"/>
          </a:xfrm>
          <a:prstGeom prst="rect">
            <a:avLst/>
          </a:prstGeom>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DA73D134-FB40-417A-8E74-C67B569F6AFD}"/>
              </a:ext>
            </a:extLst>
          </p:cNvPr>
          <p:cNvSpPr>
            <a:spLocks noGrp="1"/>
          </p:cNvSpPr>
          <p:nvPr>
            <p:ph idx="1"/>
          </p:nvPr>
        </p:nvSpPr>
        <p:spPr>
          <a:xfrm>
            <a:off x="884420" y="854439"/>
            <a:ext cx="10493114" cy="4955423"/>
          </a:xfrm>
        </p:spPr>
        <p:txBody>
          <a:bodyPr anchor="ctr">
            <a:normAutofit/>
          </a:bodyPr>
          <a:lstStyle/>
          <a:p>
            <a:pPr marL="0" indent="0">
              <a:buNone/>
            </a:pPr>
            <a:r>
              <a:rPr lang="en-US" sz="2800" b="1" dirty="0">
                <a:solidFill>
                  <a:schemeClr val="tx1"/>
                </a:solidFill>
              </a:rPr>
              <a:t> I. </a:t>
            </a:r>
            <a:r>
              <a:rPr lang="en-US" sz="2800" b="1" dirty="0">
                <a:solidFill>
                  <a:schemeClr val="tx1"/>
                </a:solidFill>
                <a:latin typeface="Times New Roman" panose="02020603050405020304" pitchFamily="18" charset="0"/>
                <a:cs typeface="Times New Roman" panose="02020603050405020304" pitchFamily="18" charset="0"/>
              </a:rPr>
              <a:t>Zinc</a:t>
            </a:r>
          </a:p>
          <a:p>
            <a:pPr>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Zn toxicity leads to retarded growth and senescence. </a:t>
            </a:r>
          </a:p>
          <a:p>
            <a:pPr>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Plants affected with Zn toxicity have visible symptoms of chlorosis, especially in younger leaves which are also spread to older leaves if the toxicity prolongs. Zn toxicity also induces accumulation of other heavy metals such as copper (Cu) and manganese (Mn) in root and shoot.</a:t>
            </a:r>
          </a:p>
          <a:p>
            <a:pPr>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 Zn toxicity can lead to phosphorous (P) deficiency appearing as purplish red color leaf symptom.</a:t>
            </a:r>
          </a:p>
          <a:p>
            <a:pPr>
              <a:buFont typeface="Wingdings" panose="05000000000000000000" pitchFamily="2" charset="2"/>
              <a:buChar char="§"/>
            </a:pPr>
            <a:r>
              <a:rPr lang="en-US" sz="2400" dirty="0">
                <a:solidFill>
                  <a:schemeClr val="tx1"/>
                </a:solidFill>
                <a:latin typeface="Times New Roman" panose="02020603050405020304" pitchFamily="18" charset="0"/>
                <a:cs typeface="Times New Roman" panose="02020603050405020304" pitchFamily="18" charset="0"/>
              </a:rPr>
              <a:t>Zn toxicity results in inhibition of photosystems I and II influencing photosynthesis and negatively affects the overall synthesis of ATP. </a:t>
            </a:r>
          </a:p>
          <a:p>
            <a:endParaRPr lang="en-US" dirty="0">
              <a:solidFill>
                <a:schemeClr val="tx1"/>
              </a:solidFill>
            </a:endParaRPr>
          </a:p>
        </p:txBody>
      </p:sp>
    </p:spTree>
    <p:extLst>
      <p:ext uri="{BB962C8B-B14F-4D97-AF65-F5344CB8AC3E}">
        <p14:creationId xmlns:p14="http://schemas.microsoft.com/office/powerpoint/2010/main" val="36678839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 y="473745"/>
            <a:ext cx="11227090" cy="5902829"/>
          </a:xfrm>
          <a:prstGeom prst="rect">
            <a:avLst/>
          </a:prstGeom>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7027EE3A-C6B2-46D0-A3FB-BD041BBE96CC}"/>
              </a:ext>
            </a:extLst>
          </p:cNvPr>
          <p:cNvSpPr>
            <a:spLocks noGrp="1"/>
          </p:cNvSpPr>
          <p:nvPr>
            <p:ph idx="1"/>
          </p:nvPr>
        </p:nvSpPr>
        <p:spPr>
          <a:xfrm>
            <a:off x="839450" y="704539"/>
            <a:ext cx="10284162" cy="5679716"/>
          </a:xfrm>
        </p:spPr>
        <p:txBody>
          <a:bodyPr anchor="ctr">
            <a:normAutofit/>
          </a:bodyPr>
          <a:lstStyle/>
          <a:p>
            <a:pPr marL="0" indent="0" algn="just">
              <a:lnSpc>
                <a:spcPct val="90000"/>
              </a:lnSpc>
              <a:spcBef>
                <a:spcPts val="0"/>
              </a:spcBef>
              <a:buNone/>
            </a:pPr>
            <a:r>
              <a:rPr lang="en-US" sz="2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II </a:t>
            </a:r>
            <a:r>
              <a:rPr lang="en-US" sz="2400" b="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Cadmium (Cd):</a:t>
            </a:r>
            <a:endPar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90000"/>
              </a:lnSpc>
              <a:spcBef>
                <a:spcPts val="0"/>
              </a:spcBef>
              <a:buFont typeface="Wingdings" panose="05000000000000000000" pitchFamily="2" charset="2"/>
              <a:buChar char="§"/>
            </a:pPr>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Plants faced with Cd toxicity usually have retarded growth, chlorotic leaves, brown root tips and decline</a:t>
            </a:r>
          </a:p>
          <a:p>
            <a:pPr algn="just">
              <a:lnSpc>
                <a:spcPct val="90000"/>
              </a:lnSpc>
              <a:spcBef>
                <a:spcPts val="0"/>
              </a:spcBef>
              <a:buFont typeface="Wingdings" panose="05000000000000000000" pitchFamily="2" charset="2"/>
              <a:buChar char="§"/>
            </a:pPr>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It inhibits Fe (III) reductase that leads to Fe (II) deficiency and in turn affects the photosynthesis. </a:t>
            </a:r>
          </a:p>
          <a:p>
            <a:pPr algn="just">
              <a:lnSpc>
                <a:spcPct val="90000"/>
              </a:lnSpc>
              <a:spcBef>
                <a:spcPts val="0"/>
              </a:spcBef>
              <a:buFont typeface="Wingdings" panose="05000000000000000000" pitchFamily="2" charset="2"/>
              <a:buChar char="§"/>
            </a:pPr>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It interferes with uptake of Ca, P, K, Mg and water and reduces the translocation and absorption of nitrate by inhibiting nitrate reductase. </a:t>
            </a:r>
          </a:p>
          <a:p>
            <a:pPr algn="just">
              <a:lnSpc>
                <a:spcPct val="90000"/>
              </a:lnSpc>
              <a:spcBef>
                <a:spcPts val="0"/>
              </a:spcBef>
              <a:buFont typeface="Wingdings" panose="05000000000000000000" pitchFamily="2" charset="2"/>
              <a:buChar char="§"/>
            </a:pPr>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High levels of Cd also damage nucleolus leading to chromosomal fragmentation and aberration</a:t>
            </a:r>
          </a:p>
          <a:p>
            <a:pPr algn="just">
              <a:lnSpc>
                <a:spcPct val="90000"/>
              </a:lnSpc>
              <a:spcBef>
                <a:spcPts val="0"/>
              </a:spcBef>
              <a:buFont typeface="Wingdings" panose="05000000000000000000" pitchFamily="2" charset="2"/>
              <a:buChar char="§"/>
            </a:pPr>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during Cd toxicity, calcium is displaced with cadmium in calmodulin involved in cell signaling, causing inhibition of calmodulin-dependent phosphodiesterase activity. </a:t>
            </a:r>
          </a:p>
          <a:p>
            <a:pPr marL="0" indent="0">
              <a:lnSpc>
                <a:spcPct val="90000"/>
              </a:lnSpc>
              <a:spcBef>
                <a:spcPts val="0"/>
              </a:spcBef>
              <a:buNone/>
            </a:pPr>
            <a:endParaRPr lang="en-US" sz="2000" dirty="0">
              <a:solidFill>
                <a:schemeClr val="tx1"/>
              </a:solidFill>
            </a:endParaRPr>
          </a:p>
        </p:txBody>
      </p:sp>
    </p:spTree>
    <p:extLst>
      <p:ext uri="{BB962C8B-B14F-4D97-AF65-F5344CB8AC3E}">
        <p14:creationId xmlns:p14="http://schemas.microsoft.com/office/powerpoint/2010/main" val="42147750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15">
            <a:extLst>
              <a:ext uri="{FF2B5EF4-FFF2-40B4-BE49-F238E27FC236}">
                <a16:creationId xmlns:a16="http://schemas.microsoft.com/office/drawing/2014/main" id="{4F78DAAE-B0C3-49A3-8AB1-AD2FF0E36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US" dirty="0"/>
          </a:p>
        </p:txBody>
      </p:sp>
      <p:sp>
        <p:nvSpPr>
          <p:cNvPr id="28" name="Rectangle 17">
            <a:extLst>
              <a:ext uri="{FF2B5EF4-FFF2-40B4-BE49-F238E27FC236}">
                <a16:creationId xmlns:a16="http://schemas.microsoft.com/office/drawing/2014/main" id="{F6A8A81D-3338-4B0F-A26F-A3D259D27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801794"/>
            <a:ext cx="11000237" cy="52482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19">
            <a:extLst>
              <a:ext uri="{FF2B5EF4-FFF2-40B4-BE49-F238E27FC236}">
                <a16:creationId xmlns:a16="http://schemas.microsoft.com/office/drawing/2014/main" id="{40155665-7CE2-4939-AE5E-020DC1D20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2" name="Picture 1" descr="Diagram&#10;&#10;Description automatically generated">
            <a:extLst>
              <a:ext uri="{FF2B5EF4-FFF2-40B4-BE49-F238E27FC236}">
                <a16:creationId xmlns:a16="http://schemas.microsoft.com/office/drawing/2014/main" id="{3A12890F-B201-4CBF-9C45-D80B1FE41FA2}"/>
              </a:ext>
            </a:extLst>
          </p:cNvPr>
          <p:cNvPicPr/>
          <p:nvPr/>
        </p:nvPicPr>
        <p:blipFill rotWithShape="1">
          <a:blip r:embed="rId2">
            <a:extLst>
              <a:ext uri="{28A0092B-C50C-407E-A947-70E740481C1C}">
                <a14:useLocalDpi xmlns:a14="http://schemas.microsoft.com/office/drawing/2010/main" val="0"/>
              </a:ext>
            </a:extLst>
          </a:blip>
          <a:srcRect l="4511" t="1303" r="1506" b="2035"/>
          <a:stretch/>
        </p:blipFill>
        <p:spPr bwMode="auto">
          <a:xfrm>
            <a:off x="3028013" y="1284393"/>
            <a:ext cx="6250898" cy="4456839"/>
          </a:xfrm>
          <a:prstGeom prst="rect">
            <a:avLst/>
          </a:prstGeom>
          <a:extLst>
            <a:ext uri="{53640926-AAD7-44D8-BBD7-CCE9431645EC}">
              <a14:shadowObscured xmlns:a14="http://schemas.microsoft.com/office/drawing/2010/main"/>
            </a:ext>
          </a:extLst>
        </p:spPr>
      </p:pic>
    </p:spTree>
    <p:extLst>
      <p:ext uri="{BB962C8B-B14F-4D97-AF65-F5344CB8AC3E}">
        <p14:creationId xmlns:p14="http://schemas.microsoft.com/office/powerpoint/2010/main" val="36601227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7">
            <a:extLst>
              <a:ext uri="{FF2B5EF4-FFF2-40B4-BE49-F238E27FC236}">
                <a16:creationId xmlns:a16="http://schemas.microsoft.com/office/drawing/2014/main" id="{FB3EF4D6-026A-4D52-B916-967329EE3F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587"/>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5">
            <a:extLst>
              <a:ext uri="{FF2B5EF4-FFF2-40B4-BE49-F238E27FC236}">
                <a16:creationId xmlns:a16="http://schemas.microsoft.com/office/drawing/2014/main" id="{4DB4846F-6AA5-4DB3-9581-D95F22BD56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dirty="0"/>
          </a:p>
        </p:txBody>
      </p:sp>
      <p:sp>
        <p:nvSpPr>
          <p:cNvPr id="19" name="Freeform: Shape 11">
            <a:extLst>
              <a:ext uri="{FF2B5EF4-FFF2-40B4-BE49-F238E27FC236}">
                <a16:creationId xmlns:a16="http://schemas.microsoft.com/office/drawing/2014/main" id="{D54EC22E-2292-4292-A80B-E81DF64BFB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80041"/>
            <a:ext cx="12192000" cy="5077959"/>
          </a:xfrm>
          <a:custGeom>
            <a:avLst/>
            <a:gdLst>
              <a:gd name="connsiteX0" fmla="*/ 12192000 w 12192000"/>
              <a:gd name="connsiteY0" fmla="*/ 0 h 5077959"/>
              <a:gd name="connsiteX1" fmla="*/ 12192000 w 12192000"/>
              <a:gd name="connsiteY1" fmla="*/ 1972152 h 5077959"/>
              <a:gd name="connsiteX2" fmla="*/ 12192000 w 12192000"/>
              <a:gd name="connsiteY2" fmla="*/ 2361342 h 5077959"/>
              <a:gd name="connsiteX3" fmla="*/ 12192000 w 12192000"/>
              <a:gd name="connsiteY3" fmla="*/ 5077959 h 5077959"/>
              <a:gd name="connsiteX4" fmla="*/ 0 w 12192000"/>
              <a:gd name="connsiteY4" fmla="*/ 5077959 h 5077959"/>
              <a:gd name="connsiteX5" fmla="*/ 0 w 12192000"/>
              <a:gd name="connsiteY5" fmla="*/ 2361342 h 5077959"/>
              <a:gd name="connsiteX6" fmla="*/ 0 w 12192000"/>
              <a:gd name="connsiteY6" fmla="*/ 1972152 h 5077959"/>
              <a:gd name="connsiteX7" fmla="*/ 0 w 12192000"/>
              <a:gd name="connsiteY7" fmla="*/ 12515 h 5077959"/>
              <a:gd name="connsiteX8" fmla="*/ 108623 w 12192000"/>
              <a:gd name="connsiteY8" fmla="*/ 29540 h 5077959"/>
              <a:gd name="connsiteX9" fmla="*/ 300195 w 12192000"/>
              <a:gd name="connsiteY9" fmla="*/ 56163 h 5077959"/>
              <a:gd name="connsiteX10" fmla="*/ 527528 w 12192000"/>
              <a:gd name="connsiteY10" fmla="*/ 88041 h 5077959"/>
              <a:gd name="connsiteX11" fmla="*/ 779127 w 12192000"/>
              <a:gd name="connsiteY11" fmla="*/ 121671 h 5077959"/>
              <a:gd name="connsiteX12" fmla="*/ 1062654 w 12192000"/>
              <a:gd name="connsiteY12" fmla="*/ 157052 h 5077959"/>
              <a:gd name="connsiteX13" fmla="*/ 1371726 w 12192000"/>
              <a:gd name="connsiteY13" fmla="*/ 194535 h 5077959"/>
              <a:gd name="connsiteX14" fmla="*/ 1707616 w 12192000"/>
              <a:gd name="connsiteY14" fmla="*/ 232018 h 5077959"/>
              <a:gd name="connsiteX15" fmla="*/ 2065219 w 12192000"/>
              <a:gd name="connsiteY15" fmla="*/ 270201 h 5077959"/>
              <a:gd name="connsiteX16" fmla="*/ 2450918 w 12192000"/>
              <a:gd name="connsiteY16" fmla="*/ 305583 h 5077959"/>
              <a:gd name="connsiteX17" fmla="*/ 2854496 w 12192000"/>
              <a:gd name="connsiteY17" fmla="*/ 339562 h 5077959"/>
              <a:gd name="connsiteX18" fmla="*/ 3281065 w 12192000"/>
              <a:gd name="connsiteY18" fmla="*/ 370390 h 5077959"/>
              <a:gd name="connsiteX19" fmla="*/ 3725514 w 12192000"/>
              <a:gd name="connsiteY19" fmla="*/ 399815 h 5077959"/>
              <a:gd name="connsiteX20" fmla="*/ 4189119 w 12192000"/>
              <a:gd name="connsiteY20" fmla="*/ 427490 h 5077959"/>
              <a:gd name="connsiteX21" fmla="*/ 4426671 w 12192000"/>
              <a:gd name="connsiteY21" fmla="*/ 437298 h 5077959"/>
              <a:gd name="connsiteX22" fmla="*/ 4669330 w 12192000"/>
              <a:gd name="connsiteY22" fmla="*/ 448158 h 5077959"/>
              <a:gd name="connsiteX23" fmla="*/ 4915819 w 12192000"/>
              <a:gd name="connsiteY23" fmla="*/ 458317 h 5077959"/>
              <a:gd name="connsiteX24" fmla="*/ 5163586 w 12192000"/>
              <a:gd name="connsiteY24" fmla="*/ 464973 h 5077959"/>
              <a:gd name="connsiteX25" fmla="*/ 5416461 w 12192000"/>
              <a:gd name="connsiteY25" fmla="*/ 470928 h 5077959"/>
              <a:gd name="connsiteX26" fmla="*/ 5671892 w 12192000"/>
              <a:gd name="connsiteY26" fmla="*/ 477234 h 5077959"/>
              <a:gd name="connsiteX27" fmla="*/ 5932430 w 12192000"/>
              <a:gd name="connsiteY27" fmla="*/ 481437 h 5077959"/>
              <a:gd name="connsiteX28" fmla="*/ 6195523 w 12192000"/>
              <a:gd name="connsiteY28" fmla="*/ 481437 h 5077959"/>
              <a:gd name="connsiteX29" fmla="*/ 6461170 w 12192000"/>
              <a:gd name="connsiteY29" fmla="*/ 483539 h 5077959"/>
              <a:gd name="connsiteX30" fmla="*/ 6729372 w 12192000"/>
              <a:gd name="connsiteY30" fmla="*/ 481437 h 5077959"/>
              <a:gd name="connsiteX31" fmla="*/ 7001406 w 12192000"/>
              <a:gd name="connsiteY31" fmla="*/ 477234 h 5077959"/>
              <a:gd name="connsiteX32" fmla="*/ 7273439 w 12192000"/>
              <a:gd name="connsiteY32" fmla="*/ 473380 h 5077959"/>
              <a:gd name="connsiteX33" fmla="*/ 7549303 w 12192000"/>
              <a:gd name="connsiteY33" fmla="*/ 464973 h 5077959"/>
              <a:gd name="connsiteX34" fmla="*/ 7827722 w 12192000"/>
              <a:gd name="connsiteY34" fmla="*/ 456215 h 5077959"/>
              <a:gd name="connsiteX35" fmla="*/ 8106140 w 12192000"/>
              <a:gd name="connsiteY35" fmla="*/ 446056 h 5077959"/>
              <a:gd name="connsiteX36" fmla="*/ 8387114 w 12192000"/>
              <a:gd name="connsiteY36" fmla="*/ 431694 h 5077959"/>
              <a:gd name="connsiteX37" fmla="*/ 8670640 w 12192000"/>
              <a:gd name="connsiteY37" fmla="*/ 414528 h 5077959"/>
              <a:gd name="connsiteX38" fmla="*/ 8955446 w 12192000"/>
              <a:gd name="connsiteY38" fmla="*/ 398064 h 5077959"/>
              <a:gd name="connsiteX39" fmla="*/ 9240250 w 12192000"/>
              <a:gd name="connsiteY39" fmla="*/ 377045 h 5077959"/>
              <a:gd name="connsiteX40" fmla="*/ 9528886 w 12192000"/>
              <a:gd name="connsiteY40" fmla="*/ 351823 h 5077959"/>
              <a:gd name="connsiteX41" fmla="*/ 9813691 w 12192000"/>
              <a:gd name="connsiteY41" fmla="*/ 326601 h 5077959"/>
              <a:gd name="connsiteX42" fmla="*/ 10103603 w 12192000"/>
              <a:gd name="connsiteY42" fmla="*/ 297525 h 5077959"/>
              <a:gd name="connsiteX43" fmla="*/ 10394794 w 12192000"/>
              <a:gd name="connsiteY43" fmla="*/ 265647 h 5077959"/>
              <a:gd name="connsiteX44" fmla="*/ 10682153 w 12192000"/>
              <a:gd name="connsiteY44" fmla="*/ 232018 h 5077959"/>
              <a:gd name="connsiteX45" fmla="*/ 10973344 w 12192000"/>
              <a:gd name="connsiteY45" fmla="*/ 192783 h 5077959"/>
              <a:gd name="connsiteX46" fmla="*/ 11263257 w 12192000"/>
              <a:gd name="connsiteY46" fmla="*/ 150746 h 5077959"/>
              <a:gd name="connsiteX47" fmla="*/ 11554448 w 12192000"/>
              <a:gd name="connsiteY47" fmla="*/ 109060 h 5077959"/>
              <a:gd name="connsiteX48" fmla="*/ 11844360 w 12192000"/>
              <a:gd name="connsiteY48" fmla="*/ 60367 h 5077959"/>
              <a:gd name="connsiteX49" fmla="*/ 12132996 w 12192000"/>
              <a:gd name="connsiteY49" fmla="*/ 10623 h 5077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2192000" h="5077959">
                <a:moveTo>
                  <a:pt x="12192000" y="0"/>
                </a:moveTo>
                <a:lnTo>
                  <a:pt x="12192000" y="1972152"/>
                </a:lnTo>
                <a:lnTo>
                  <a:pt x="12192000" y="2361342"/>
                </a:lnTo>
                <a:lnTo>
                  <a:pt x="12192000" y="5077959"/>
                </a:lnTo>
                <a:lnTo>
                  <a:pt x="0" y="5077959"/>
                </a:lnTo>
                <a:lnTo>
                  <a:pt x="0" y="2361342"/>
                </a:lnTo>
                <a:lnTo>
                  <a:pt x="0" y="1972152"/>
                </a:lnTo>
                <a:lnTo>
                  <a:pt x="0" y="12515"/>
                </a:lnTo>
                <a:lnTo>
                  <a:pt x="108623" y="29540"/>
                </a:lnTo>
                <a:lnTo>
                  <a:pt x="300195" y="56163"/>
                </a:lnTo>
                <a:lnTo>
                  <a:pt x="527528" y="88041"/>
                </a:lnTo>
                <a:lnTo>
                  <a:pt x="779127" y="121671"/>
                </a:lnTo>
                <a:lnTo>
                  <a:pt x="1062654" y="157052"/>
                </a:lnTo>
                <a:lnTo>
                  <a:pt x="1371726" y="194535"/>
                </a:lnTo>
                <a:lnTo>
                  <a:pt x="1707616" y="232018"/>
                </a:lnTo>
                <a:lnTo>
                  <a:pt x="2065219" y="270201"/>
                </a:lnTo>
                <a:lnTo>
                  <a:pt x="2450918" y="305583"/>
                </a:lnTo>
                <a:lnTo>
                  <a:pt x="2854496" y="339562"/>
                </a:lnTo>
                <a:lnTo>
                  <a:pt x="3281065" y="370390"/>
                </a:lnTo>
                <a:lnTo>
                  <a:pt x="3725514" y="399815"/>
                </a:lnTo>
                <a:lnTo>
                  <a:pt x="4189119" y="427490"/>
                </a:lnTo>
                <a:lnTo>
                  <a:pt x="4426671" y="437298"/>
                </a:lnTo>
                <a:lnTo>
                  <a:pt x="4669330" y="448158"/>
                </a:lnTo>
                <a:lnTo>
                  <a:pt x="4915819" y="458317"/>
                </a:lnTo>
                <a:lnTo>
                  <a:pt x="5163586" y="464973"/>
                </a:lnTo>
                <a:lnTo>
                  <a:pt x="5416461" y="470928"/>
                </a:lnTo>
                <a:lnTo>
                  <a:pt x="5671892" y="477234"/>
                </a:lnTo>
                <a:lnTo>
                  <a:pt x="5932430" y="481437"/>
                </a:lnTo>
                <a:lnTo>
                  <a:pt x="6195523" y="481437"/>
                </a:lnTo>
                <a:lnTo>
                  <a:pt x="6461170" y="483539"/>
                </a:lnTo>
                <a:lnTo>
                  <a:pt x="6729372" y="481437"/>
                </a:lnTo>
                <a:lnTo>
                  <a:pt x="7001406" y="477234"/>
                </a:lnTo>
                <a:lnTo>
                  <a:pt x="7273439" y="473380"/>
                </a:lnTo>
                <a:lnTo>
                  <a:pt x="7549303" y="464973"/>
                </a:lnTo>
                <a:lnTo>
                  <a:pt x="7827722" y="456215"/>
                </a:lnTo>
                <a:lnTo>
                  <a:pt x="8106140" y="446056"/>
                </a:lnTo>
                <a:lnTo>
                  <a:pt x="8387114" y="431694"/>
                </a:lnTo>
                <a:lnTo>
                  <a:pt x="8670640" y="414528"/>
                </a:lnTo>
                <a:lnTo>
                  <a:pt x="8955446" y="398064"/>
                </a:lnTo>
                <a:lnTo>
                  <a:pt x="9240250" y="377045"/>
                </a:lnTo>
                <a:lnTo>
                  <a:pt x="9528886" y="351823"/>
                </a:lnTo>
                <a:lnTo>
                  <a:pt x="9813691" y="326601"/>
                </a:lnTo>
                <a:lnTo>
                  <a:pt x="10103603" y="297525"/>
                </a:lnTo>
                <a:lnTo>
                  <a:pt x="10394794" y="265647"/>
                </a:lnTo>
                <a:lnTo>
                  <a:pt x="10682153" y="232018"/>
                </a:lnTo>
                <a:lnTo>
                  <a:pt x="10973344" y="192783"/>
                </a:lnTo>
                <a:lnTo>
                  <a:pt x="11263257" y="150746"/>
                </a:lnTo>
                <a:lnTo>
                  <a:pt x="11554448" y="109060"/>
                </a:lnTo>
                <a:lnTo>
                  <a:pt x="11844360" y="60367"/>
                </a:lnTo>
                <a:lnTo>
                  <a:pt x="12132996" y="10623"/>
                </a:lnTo>
                <a:close/>
              </a:path>
            </a:pathLst>
          </a:custGeom>
          <a:solidFill>
            <a:srgbClr val="FFFFFF"/>
          </a:solidFill>
          <a:ln>
            <a:noFill/>
          </a:ln>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grpSp>
        <p:nvGrpSpPr>
          <p:cNvPr id="14" name="Group 13">
            <a:extLst>
              <a:ext uri="{FF2B5EF4-FFF2-40B4-BE49-F238E27FC236}">
                <a16:creationId xmlns:a16="http://schemas.microsoft.com/office/drawing/2014/main" id="{992A2039-50D4-4D49-A79F-C82A1D91316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solidFill>
            <a:srgbClr val="FFFFFF"/>
          </a:solidFill>
        </p:grpSpPr>
        <p:sp>
          <p:nvSpPr>
            <p:cNvPr id="15" name="Rectangle 14">
              <a:extLst>
                <a:ext uri="{FF2B5EF4-FFF2-40B4-BE49-F238E27FC236}">
                  <a16:creationId xmlns:a16="http://schemas.microsoft.com/office/drawing/2014/main" id="{CC1C7165-8A3A-44EB-88D0-4EFA36A004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6" name="Freeform 5">
              <a:extLst>
                <a:ext uri="{FF2B5EF4-FFF2-40B4-BE49-F238E27FC236}">
                  <a16:creationId xmlns:a16="http://schemas.microsoft.com/office/drawing/2014/main" id="{A1081473-BB93-49A4-B605-4E20537397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p>
      </p:grpSp>
      <p:sp>
        <p:nvSpPr>
          <p:cNvPr id="2" name="Title 1"/>
          <p:cNvSpPr>
            <a:spLocks noGrp="1"/>
          </p:cNvSpPr>
          <p:nvPr>
            <p:ph type="title"/>
          </p:nvPr>
        </p:nvSpPr>
        <p:spPr>
          <a:xfrm>
            <a:off x="1154954" y="838200"/>
            <a:ext cx="8761413" cy="977900"/>
          </a:xfrm>
        </p:spPr>
        <p:txBody>
          <a:bodyPr>
            <a:normAutofit/>
          </a:bodyPr>
          <a:lstStyle/>
          <a:p>
            <a:r>
              <a:rPr lang="en-US">
                <a:solidFill>
                  <a:srgbClr val="FFFFFF"/>
                </a:solidFill>
              </a:rPr>
              <a:t>Effects of heavy metal action</a:t>
            </a:r>
          </a:p>
        </p:txBody>
      </p:sp>
      <p:sp>
        <p:nvSpPr>
          <p:cNvPr id="3" name="Content Placeholder 2"/>
          <p:cNvSpPr>
            <a:spLocks noGrp="1"/>
          </p:cNvSpPr>
          <p:nvPr>
            <p:ph idx="1"/>
          </p:nvPr>
        </p:nvSpPr>
        <p:spPr>
          <a:xfrm>
            <a:off x="959371" y="2603500"/>
            <a:ext cx="10508104" cy="3992172"/>
          </a:xfrm>
        </p:spPr>
        <p:txBody>
          <a:bodyPr>
            <a:normAutofit fontScale="92500" lnSpcReduction="20000"/>
          </a:bodyPr>
          <a:lstStyle/>
          <a:p>
            <a:pPr marL="514350" indent="-514350">
              <a:lnSpc>
                <a:spcPct val="90000"/>
              </a:lnSpc>
              <a:buAutoNum type="arabicPeriod"/>
            </a:pPr>
            <a:r>
              <a:rPr lang="en-US" sz="2200" b="1" dirty="0">
                <a:latin typeface="Calibri" panose="020F0502020204030204" pitchFamily="34" charset="0"/>
                <a:cs typeface="Calibri" panose="020F0502020204030204" pitchFamily="34" charset="0"/>
              </a:rPr>
              <a:t>Change in </a:t>
            </a:r>
            <a:r>
              <a:rPr lang="en-US" sz="2200" b="1" i="1" dirty="0">
                <a:latin typeface="Calibri" panose="020F0502020204030204" pitchFamily="34" charset="0"/>
                <a:cs typeface="Calibri" panose="020F0502020204030204" pitchFamily="34" charset="0"/>
              </a:rPr>
              <a:t>Zeta </a:t>
            </a:r>
            <a:r>
              <a:rPr lang="en-US" sz="2200" b="1" dirty="0">
                <a:latin typeface="Calibri" panose="020F0502020204030204" pitchFamily="34" charset="0"/>
                <a:cs typeface="Calibri" panose="020F0502020204030204" pitchFamily="34" charset="0"/>
              </a:rPr>
              <a:t>potential</a:t>
            </a:r>
          </a:p>
          <a:p>
            <a:pPr marL="0" indent="0">
              <a:lnSpc>
                <a:spcPct val="90000"/>
              </a:lnSpc>
              <a:buNone/>
            </a:pPr>
            <a:r>
              <a:rPr lang="en-US" sz="2200" dirty="0">
                <a:latin typeface="Calibri" panose="020F0502020204030204" pitchFamily="34" charset="0"/>
                <a:cs typeface="Calibri" panose="020F0502020204030204" pitchFamily="34" charset="0"/>
              </a:rPr>
              <a:t>Positive </a:t>
            </a:r>
            <a:r>
              <a:rPr lang="en-US" sz="2200" i="1" dirty="0">
                <a:latin typeface="Calibri" panose="020F0502020204030204" pitchFamily="34" charset="0"/>
                <a:cs typeface="Calibri" panose="020F0502020204030204" pitchFamily="34" charset="0"/>
              </a:rPr>
              <a:t>zeta </a:t>
            </a:r>
            <a:r>
              <a:rPr lang="en-US" sz="2200" dirty="0">
                <a:latin typeface="Calibri" panose="020F0502020204030204" pitchFamily="34" charset="0"/>
                <a:cs typeface="Calibri" panose="020F0502020204030204" pitchFamily="34" charset="0"/>
              </a:rPr>
              <a:t>potential &amp; positive membrane potential: Cation resistance</a:t>
            </a:r>
          </a:p>
          <a:p>
            <a:pPr marL="0" indent="0">
              <a:lnSpc>
                <a:spcPct val="90000"/>
              </a:lnSpc>
              <a:buNone/>
            </a:pPr>
            <a:r>
              <a:rPr lang="en-US" sz="2200" b="1" i="1" dirty="0">
                <a:latin typeface="Calibri" panose="020F0502020204030204" pitchFamily="34" charset="0"/>
                <a:cs typeface="Calibri" panose="020F0502020204030204" pitchFamily="34" charset="0"/>
              </a:rPr>
              <a:t>Zeta </a:t>
            </a:r>
            <a:r>
              <a:rPr lang="en-US" sz="2200" b="1" dirty="0">
                <a:latin typeface="Calibri" panose="020F0502020204030204" pitchFamily="34" charset="0"/>
                <a:cs typeface="Calibri" panose="020F0502020204030204" pitchFamily="34" charset="0"/>
              </a:rPr>
              <a:t>potential: </a:t>
            </a:r>
            <a:r>
              <a:rPr lang="en-US" sz="2200" dirty="0">
                <a:latin typeface="Calibri" panose="020F0502020204030204" pitchFamily="34" charset="0"/>
                <a:cs typeface="Calibri" panose="020F0502020204030204" pitchFamily="34" charset="0"/>
              </a:rPr>
              <a:t>Rough estimation of the </a:t>
            </a:r>
            <a:r>
              <a:rPr lang="en-US" sz="2200" b="1" dirty="0">
                <a:latin typeface="Calibri" panose="020F0502020204030204" pitchFamily="34" charset="0"/>
                <a:cs typeface="Calibri" panose="020F0502020204030204" pitchFamily="34" charset="0"/>
              </a:rPr>
              <a:t>cell surface potentials </a:t>
            </a:r>
            <a:r>
              <a:rPr lang="en-US" sz="2200" dirty="0">
                <a:latin typeface="Calibri" panose="020F0502020204030204" pitchFamily="34" charset="0"/>
                <a:cs typeface="Calibri" panose="020F0502020204030204" pitchFamily="34" charset="0"/>
              </a:rPr>
              <a:t>&amp; calculated from the electrophoretic mobility of the cells.</a:t>
            </a:r>
          </a:p>
          <a:p>
            <a:pPr marL="0" indent="0">
              <a:lnSpc>
                <a:spcPct val="90000"/>
              </a:lnSpc>
              <a:buNone/>
            </a:pPr>
            <a:r>
              <a:rPr lang="en-US" sz="2200" b="1" dirty="0">
                <a:latin typeface="Calibri" panose="020F0502020204030204" pitchFamily="34" charset="0"/>
                <a:cs typeface="Calibri" panose="020F0502020204030204" pitchFamily="34" charset="0"/>
              </a:rPr>
              <a:t>Membrane potential</a:t>
            </a:r>
            <a:r>
              <a:rPr lang="en-US" sz="2200" dirty="0">
                <a:latin typeface="Calibri" panose="020F0502020204030204" pitchFamily="34" charset="0"/>
                <a:cs typeface="Calibri" panose="020F0502020204030204" pitchFamily="34" charset="0"/>
              </a:rPr>
              <a:t>: measured by relative </a:t>
            </a:r>
            <a:r>
              <a:rPr lang="en-US" sz="2200" b="1" dirty="0">
                <a:latin typeface="Calibri" panose="020F0502020204030204" pitchFamily="34" charset="0"/>
                <a:cs typeface="Calibri" panose="020F0502020204030204" pitchFamily="34" charset="0"/>
              </a:rPr>
              <a:t>distribution of lipophilic anions between the cell and medium</a:t>
            </a:r>
            <a:r>
              <a:rPr lang="en-US" sz="2200" dirty="0">
                <a:latin typeface="Calibri" panose="020F0502020204030204" pitchFamily="34" charset="0"/>
                <a:cs typeface="Calibri" panose="020F0502020204030204" pitchFamily="34" charset="0"/>
              </a:rPr>
              <a:t>, which </a:t>
            </a:r>
            <a:r>
              <a:rPr lang="en-US" sz="2200" u="sng" dirty="0">
                <a:latin typeface="Calibri" panose="020F0502020204030204" pitchFamily="34" charset="0"/>
                <a:cs typeface="Calibri" panose="020F0502020204030204" pitchFamily="34" charset="0"/>
              </a:rPr>
              <a:t>indicates that interior of the cell is more positive than the outside</a:t>
            </a:r>
            <a:r>
              <a:rPr lang="en-US" sz="2200" dirty="0">
                <a:latin typeface="Calibri" panose="020F0502020204030204" pitchFamily="34" charset="0"/>
                <a:cs typeface="Calibri" panose="020F0502020204030204" pitchFamily="34" charset="0"/>
              </a:rPr>
              <a:t>.</a:t>
            </a:r>
          </a:p>
          <a:p>
            <a:pPr>
              <a:lnSpc>
                <a:spcPct val="90000"/>
              </a:lnSpc>
            </a:pPr>
            <a:r>
              <a:rPr lang="en-US" sz="2200" dirty="0">
                <a:latin typeface="Calibri" panose="020F0502020204030204" pitchFamily="34" charset="0"/>
                <a:cs typeface="Calibri" panose="020F0502020204030204" pitchFamily="34" charset="0"/>
              </a:rPr>
              <a:t>This membrane property is found to be helpful in the assimilation of nutrients as well as toxicants.</a:t>
            </a:r>
          </a:p>
          <a:p>
            <a:pPr>
              <a:lnSpc>
                <a:spcPct val="90000"/>
              </a:lnSpc>
            </a:pPr>
            <a:r>
              <a:rPr lang="en-US" sz="2200" dirty="0">
                <a:latin typeface="Calibri" panose="020F0502020204030204" pitchFamily="34" charset="0"/>
                <a:cs typeface="Calibri" panose="020F0502020204030204" pitchFamily="34" charset="0"/>
              </a:rPr>
              <a:t>Therefore, the presence of heavy metals in their ionic form allows interaction with the negatively charged membrane and thus allows a tight binding of cations with the membrane surface, but positive membrane potential helps in exclusion of the cations such as in acidophiles.</a:t>
            </a:r>
          </a:p>
          <a:p>
            <a:pPr>
              <a:lnSpc>
                <a:spcPct val="90000"/>
              </a:lnSpc>
            </a:pPr>
            <a:r>
              <a:rPr lang="en-US" sz="2200" dirty="0">
                <a:latin typeface="Calibri" panose="020F0502020204030204" pitchFamily="34" charset="0"/>
                <a:cs typeface="Calibri" panose="020F0502020204030204" pitchFamily="34" charset="0"/>
              </a:rPr>
              <a:t>Heavy metal binding of the membrane can seriously block the </a:t>
            </a:r>
            <a:r>
              <a:rPr lang="en-US" sz="2200" u="sng" dirty="0">
                <a:latin typeface="Calibri" panose="020F0502020204030204" pitchFamily="34" charset="0"/>
                <a:cs typeface="Calibri" panose="020F0502020204030204" pitchFamily="34" charset="0"/>
              </a:rPr>
              <a:t>charge separation property of the energy transducing membrane</a:t>
            </a:r>
            <a:r>
              <a:rPr lang="en-US" sz="2200" dirty="0">
                <a:latin typeface="Calibri" panose="020F0502020204030204" pitchFamily="34" charset="0"/>
                <a:cs typeface="Calibri" panose="020F0502020204030204" pitchFamily="34" charset="0"/>
              </a:rPr>
              <a:t> and result into </a:t>
            </a:r>
            <a:r>
              <a:rPr lang="en-US" sz="2200" u="sng" dirty="0">
                <a:latin typeface="Calibri" panose="020F0502020204030204" pitchFamily="34" charset="0"/>
                <a:cs typeface="Calibri" panose="020F0502020204030204" pitchFamily="34" charset="0"/>
              </a:rPr>
              <a:t>metabolic energy crisis</a:t>
            </a:r>
            <a:r>
              <a:rPr lang="en-US"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8956594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DCC53-098E-4526-9A93-286AAB006444}"/>
              </a:ext>
            </a:extLst>
          </p:cNvPr>
          <p:cNvSpPr>
            <a:spLocks noGrp="1"/>
          </p:cNvSpPr>
          <p:nvPr>
            <p:ph type="title"/>
          </p:nvPr>
        </p:nvSpPr>
        <p:spPr/>
        <p:txBody>
          <a:bodyPr/>
          <a:lstStyle/>
          <a:p>
            <a:r>
              <a:rPr lang="en-US" sz="3200"/>
              <a:t>2. Toxic concentrations of metals, ROS and impact on plant secondary cell wall</a:t>
            </a:r>
            <a:br>
              <a:rPr lang="en-US"/>
            </a:br>
            <a:endParaRPr lang="en-US" dirty="0"/>
          </a:p>
        </p:txBody>
      </p:sp>
      <p:sp>
        <p:nvSpPr>
          <p:cNvPr id="3" name="Content Placeholder 2">
            <a:extLst>
              <a:ext uri="{FF2B5EF4-FFF2-40B4-BE49-F238E27FC236}">
                <a16:creationId xmlns:a16="http://schemas.microsoft.com/office/drawing/2014/main" id="{22377D8B-4E56-4473-8D0C-DD70E9DE1BA9}"/>
              </a:ext>
            </a:extLst>
          </p:cNvPr>
          <p:cNvSpPr>
            <a:spLocks noGrp="1"/>
          </p:cNvSpPr>
          <p:nvPr>
            <p:ph idx="1"/>
          </p:nvPr>
        </p:nvSpPr>
        <p:spPr>
          <a:xfrm>
            <a:off x="734518" y="2603499"/>
            <a:ext cx="10343213" cy="4254501"/>
          </a:xfrm>
        </p:spPr>
        <p:txBody>
          <a:bodyPr>
            <a:normAutofit/>
          </a:bodyPr>
          <a:lstStyle/>
          <a:p>
            <a:pPr marL="0" indent="0" algn="just">
              <a:lnSpc>
                <a:spcPct val="107000"/>
              </a:lnSpc>
              <a:spcBef>
                <a:spcPts val="0"/>
              </a:spcBef>
              <a:buNone/>
            </a:pPr>
            <a:r>
              <a:rPr lang="en-US" sz="2400" dirty="0">
                <a:latin typeface="Times New Roman" panose="02020603050405020304" pitchFamily="18" charset="0"/>
                <a:ea typeface="Calibri" panose="020F0502020204030204" pitchFamily="34" charset="0"/>
                <a:cs typeface="Times New Roman" panose="02020603050405020304" pitchFamily="18" charset="0"/>
              </a:rPr>
              <a:t>The ROS-associated cell wall modification accompanying the response to heavy metal stress, namely lignification in SCWs. cell wall of plants exposed to an exogenous stress is a burst of ROS generated by NOX, the generation of O•− 2 leads to the formation of H2O2 via the action of SOD and in the cell wall class III peroxidases catalyze oxidation of various substrates (via the peroxidative cycle), which results in cell wall cross-linking and growth arrest . Peroxidases, promote cell wall loosening (and hence favor expansion) via the hydroxylic cycle, during which the Fenton reaction produces OH• that will trigger the non-enzymatic cleavage of cell wall polysaccharides</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7028808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Inhibition of protein and enzymes</a:t>
            </a:r>
          </a:p>
        </p:txBody>
      </p:sp>
      <p:sp>
        <p:nvSpPr>
          <p:cNvPr id="8" name="Content Placeholder 2"/>
          <p:cNvSpPr txBox="1">
            <a:spLocks/>
          </p:cNvSpPr>
          <p:nvPr/>
        </p:nvSpPr>
        <p:spPr>
          <a:xfrm>
            <a:off x="149902" y="2218544"/>
            <a:ext cx="11692328" cy="4467069"/>
          </a:xfrm>
          <a:prstGeom prst="rect">
            <a:avLst/>
          </a:prstGeom>
        </p:spPr>
        <p:txBody>
          <a:bodyPr vert="horz">
            <a:normAutofit/>
          </a:bodyPr>
          <a:lst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r>
              <a:rPr lang="en-US" sz="2000" dirty="0">
                <a:latin typeface="Abadi" panose="020B0604020104020204" pitchFamily="34" charset="0"/>
              </a:rPr>
              <a:t>A major effect of toxic metals is the inhibition of enzymes.</a:t>
            </a:r>
          </a:p>
          <a:p>
            <a:r>
              <a:rPr lang="en-US" sz="2000" dirty="0">
                <a:latin typeface="Abadi" panose="020B0604020104020204" pitchFamily="34" charset="0"/>
              </a:rPr>
              <a:t>This action occurs as a result of the </a:t>
            </a:r>
            <a:r>
              <a:rPr lang="en-US" sz="2000" u="sng" dirty="0">
                <a:latin typeface="Abadi" panose="020B0604020104020204" pitchFamily="34" charset="0"/>
              </a:rPr>
              <a:t>interactions between the metals and SH </a:t>
            </a:r>
            <a:r>
              <a:rPr lang="en-US" sz="2000" dirty="0">
                <a:latin typeface="Abadi" panose="020B0604020104020204" pitchFamily="34" charset="0"/>
              </a:rPr>
              <a:t>groups (</a:t>
            </a:r>
            <a:r>
              <a:rPr lang="en-US" sz="2000" dirty="0" err="1">
                <a:latin typeface="Abadi" panose="020B0604020104020204" pitchFamily="34" charset="0"/>
              </a:rPr>
              <a:t>sulfylhydryl</a:t>
            </a:r>
            <a:r>
              <a:rPr lang="en-US" sz="2000" dirty="0">
                <a:latin typeface="Abadi" panose="020B0604020104020204" pitchFamily="34" charset="0"/>
              </a:rPr>
              <a:t> groups) of the enzymes.</a:t>
            </a:r>
          </a:p>
          <a:p>
            <a:r>
              <a:rPr lang="en-US" sz="2000" dirty="0">
                <a:latin typeface="Abadi" panose="020B0604020104020204" pitchFamily="34" charset="0"/>
              </a:rPr>
              <a:t>The </a:t>
            </a:r>
            <a:r>
              <a:rPr lang="en-US" sz="2000" dirty="0" err="1">
                <a:latin typeface="Abadi" panose="020B0604020104020204" pitchFamily="34" charset="0"/>
              </a:rPr>
              <a:t>sulfylhydryl</a:t>
            </a:r>
            <a:r>
              <a:rPr lang="en-US" sz="2000" dirty="0">
                <a:latin typeface="Abadi" panose="020B0604020104020204" pitchFamily="34" charset="0"/>
              </a:rPr>
              <a:t> groups present in the proteins easily permit the binding of ionic forms of heavy metals.</a:t>
            </a:r>
          </a:p>
          <a:p>
            <a:r>
              <a:rPr lang="en-US" sz="2000" dirty="0">
                <a:latin typeface="Abadi" panose="020B0604020104020204" pitchFamily="34" charset="0"/>
              </a:rPr>
              <a:t>Since the SH-group is usually associated with the </a:t>
            </a:r>
            <a:r>
              <a:rPr lang="en-US" sz="2000" u="sng" dirty="0">
                <a:latin typeface="Abadi" panose="020B0604020104020204" pitchFamily="34" charset="0"/>
              </a:rPr>
              <a:t>catalytic function of the enzyme and intermolecular bridge between two polypeptides</a:t>
            </a:r>
            <a:r>
              <a:rPr lang="en-US" sz="2000" dirty="0">
                <a:latin typeface="Abadi" panose="020B0604020104020204" pitchFamily="34" charset="0"/>
              </a:rPr>
              <a:t>, this interaction with SH-groups leads to the destruction of both structural and functional properties of proteins.  </a:t>
            </a:r>
          </a:p>
          <a:p>
            <a:r>
              <a:rPr lang="en-US" sz="2000" dirty="0">
                <a:latin typeface="Abadi" panose="020B0604020104020204" pitchFamily="34" charset="0"/>
              </a:rPr>
              <a:t>Such groups (SH, amino, carboxylic) in proteins bind with these metals and result into altered functions of proteins and enzymes. </a:t>
            </a:r>
          </a:p>
        </p:txBody>
      </p:sp>
      <p:pic>
        <p:nvPicPr>
          <p:cNvPr id="3" name="Picture 2">
            <a:extLst>
              <a:ext uri="{FF2B5EF4-FFF2-40B4-BE49-F238E27FC236}">
                <a16:creationId xmlns:a16="http://schemas.microsoft.com/office/drawing/2014/main" id="{3DFDFAFC-D55F-4A81-A54F-4A2C468F74C1}"/>
              </a:ext>
            </a:extLst>
          </p:cNvPr>
          <p:cNvPicPr>
            <a:picLocks noChangeAspect="1"/>
          </p:cNvPicPr>
          <p:nvPr/>
        </p:nvPicPr>
        <p:blipFill>
          <a:blip r:embed="rId2"/>
          <a:stretch>
            <a:fillRect/>
          </a:stretch>
        </p:blipFill>
        <p:spPr>
          <a:xfrm>
            <a:off x="3552669" y="5321676"/>
            <a:ext cx="6700603" cy="1363938"/>
          </a:xfrm>
          <a:prstGeom prst="rect">
            <a:avLst/>
          </a:prstGeom>
        </p:spPr>
      </p:pic>
    </p:spTree>
    <p:extLst>
      <p:ext uri="{BB962C8B-B14F-4D97-AF65-F5344CB8AC3E}">
        <p14:creationId xmlns:p14="http://schemas.microsoft.com/office/powerpoint/2010/main" val="2649988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4. Replacement of essential metals</a:t>
            </a:r>
          </a:p>
        </p:txBody>
      </p:sp>
      <p:sp>
        <p:nvSpPr>
          <p:cNvPr id="5" name="Content Placeholder 4"/>
          <p:cNvSpPr>
            <a:spLocks noGrp="1"/>
          </p:cNvSpPr>
          <p:nvPr>
            <p:ph idx="1"/>
          </p:nvPr>
        </p:nvSpPr>
        <p:spPr>
          <a:xfrm>
            <a:off x="734517" y="2398426"/>
            <a:ext cx="11062741" cy="3834734"/>
          </a:xfrm>
        </p:spPr>
        <p:txBody>
          <a:bodyPr>
            <a:normAutofit fontScale="85000" lnSpcReduction="10000"/>
          </a:bodyPr>
          <a:lstStyle/>
          <a:p>
            <a:r>
              <a:rPr lang="en-US" sz="2600" dirty="0">
                <a:latin typeface="Calibri" panose="020F0502020204030204" pitchFamily="34" charset="0"/>
                <a:cs typeface="Calibri" panose="020F0502020204030204" pitchFamily="34" charset="0"/>
              </a:rPr>
              <a:t>Number of </a:t>
            </a:r>
            <a:r>
              <a:rPr lang="en-US" sz="2600" u="sng" dirty="0">
                <a:latin typeface="Calibri" panose="020F0502020204030204" pitchFamily="34" charset="0"/>
                <a:cs typeface="Calibri" panose="020F0502020204030204" pitchFamily="34" charset="0"/>
              </a:rPr>
              <a:t>proteins and enzymes </a:t>
            </a:r>
            <a:r>
              <a:rPr lang="en-US" sz="2600" dirty="0">
                <a:latin typeface="Calibri" panose="020F0502020204030204" pitchFamily="34" charset="0"/>
                <a:cs typeface="Calibri" panose="020F0502020204030204" pitchFamily="34" charset="0"/>
              </a:rPr>
              <a:t>require metal prosthetic groups for their </a:t>
            </a:r>
            <a:r>
              <a:rPr lang="en-US" sz="2600" u="sng" dirty="0">
                <a:latin typeface="Calibri" panose="020F0502020204030204" pitchFamily="34" charset="0"/>
                <a:cs typeface="Calibri" panose="020F0502020204030204" pitchFamily="34" charset="0"/>
              </a:rPr>
              <a:t>proper functioning</a:t>
            </a:r>
            <a:r>
              <a:rPr lang="en-US" sz="2600" dirty="0">
                <a:latin typeface="Calibri" panose="020F0502020204030204" pitchFamily="34" charset="0"/>
                <a:cs typeface="Calibri" panose="020F0502020204030204" pitchFamily="34" charset="0"/>
              </a:rPr>
              <a:t>.</a:t>
            </a:r>
          </a:p>
          <a:p>
            <a:r>
              <a:rPr lang="en-US" sz="2600" dirty="0">
                <a:latin typeface="Calibri" panose="020F0502020204030204" pitchFamily="34" charset="0"/>
                <a:cs typeface="Calibri" panose="020F0502020204030204" pitchFamily="34" charset="0"/>
              </a:rPr>
              <a:t>These essential metals play an important role in the </a:t>
            </a:r>
            <a:r>
              <a:rPr lang="en-US" sz="2600" b="1" dirty="0">
                <a:latin typeface="Calibri" panose="020F0502020204030204" pitchFamily="34" charset="0"/>
                <a:cs typeface="Calibri" panose="020F0502020204030204" pitchFamily="34" charset="0"/>
              </a:rPr>
              <a:t>regulation of metabolic activities</a:t>
            </a:r>
            <a:r>
              <a:rPr lang="en-US" sz="2600" dirty="0">
                <a:latin typeface="Calibri" panose="020F0502020204030204" pitchFamily="34" charset="0"/>
                <a:cs typeface="Calibri" panose="020F0502020204030204" pitchFamily="34" charset="0"/>
              </a:rPr>
              <a:t>. </a:t>
            </a:r>
          </a:p>
          <a:p>
            <a:r>
              <a:rPr lang="en-US" sz="2600" dirty="0">
                <a:latin typeface="Calibri" panose="020F0502020204030204" pitchFamily="34" charset="0"/>
                <a:cs typeface="Calibri" panose="020F0502020204030204" pitchFamily="34" charset="0"/>
              </a:rPr>
              <a:t>In the presence of heavy metals having similar ionic characteristics, the essential metal are partially or completely replaced by toxic heavy metals.</a:t>
            </a:r>
          </a:p>
          <a:p>
            <a:r>
              <a:rPr lang="en-US" sz="2600" dirty="0">
                <a:latin typeface="Calibri" panose="020F0502020204030204" pitchFamily="34" charset="0"/>
                <a:cs typeface="Calibri" panose="020F0502020204030204" pitchFamily="34" charset="0"/>
              </a:rPr>
              <a:t>The toxic heavy metal </a:t>
            </a:r>
            <a:r>
              <a:rPr lang="en-US" sz="2600" u="sng" dirty="0">
                <a:latin typeface="Calibri" panose="020F0502020204030204" pitchFamily="34" charset="0"/>
                <a:cs typeface="Calibri" panose="020F0502020204030204" pitchFamily="34" charset="0"/>
              </a:rPr>
              <a:t>compete</a:t>
            </a:r>
            <a:r>
              <a:rPr lang="en-US" sz="2600" dirty="0">
                <a:latin typeface="Calibri" panose="020F0502020204030204" pitchFamily="34" charset="0"/>
                <a:cs typeface="Calibri" panose="020F0502020204030204" pitchFamily="34" charset="0"/>
              </a:rPr>
              <a:t> with the essential trace metal ions for the </a:t>
            </a:r>
            <a:r>
              <a:rPr lang="en-US" sz="2600" u="sng" dirty="0">
                <a:latin typeface="Calibri" panose="020F0502020204030204" pitchFamily="34" charset="0"/>
                <a:cs typeface="Calibri" panose="020F0502020204030204" pitchFamily="34" charset="0"/>
              </a:rPr>
              <a:t>binding sites on the protein and enzymes</a:t>
            </a:r>
            <a:r>
              <a:rPr lang="en-US" sz="2600" dirty="0">
                <a:latin typeface="Calibri" panose="020F0502020204030204" pitchFamily="34" charset="0"/>
                <a:cs typeface="Calibri" panose="020F0502020204030204" pitchFamily="34" charset="0"/>
              </a:rPr>
              <a:t>.</a:t>
            </a:r>
          </a:p>
          <a:p>
            <a:r>
              <a:rPr lang="en-US" sz="2600" dirty="0">
                <a:latin typeface="Calibri" panose="020F0502020204030204" pitchFamily="34" charset="0"/>
                <a:cs typeface="Calibri" panose="020F0502020204030204" pitchFamily="34" charset="0"/>
              </a:rPr>
              <a:t>This can lead to the </a:t>
            </a:r>
            <a:r>
              <a:rPr lang="en-US" sz="2600" u="sng" dirty="0">
                <a:latin typeface="Calibri" panose="020F0502020204030204" pitchFamily="34" charset="0"/>
                <a:cs typeface="Calibri" panose="020F0502020204030204" pitchFamily="34" charset="0"/>
              </a:rPr>
              <a:t>reduction in enzymes activity </a:t>
            </a:r>
            <a:r>
              <a:rPr lang="en-US" sz="2600" dirty="0">
                <a:latin typeface="Calibri" panose="020F0502020204030204" pitchFamily="34" charset="0"/>
                <a:cs typeface="Calibri" panose="020F0502020204030204" pitchFamily="34" charset="0"/>
              </a:rPr>
              <a:t>and </a:t>
            </a:r>
            <a:r>
              <a:rPr lang="en-US" sz="2600" u="sng" dirty="0">
                <a:latin typeface="Calibri" panose="020F0502020204030204" pitchFamily="34" charset="0"/>
                <a:cs typeface="Calibri" panose="020F0502020204030204" pitchFamily="34" charset="0"/>
              </a:rPr>
              <a:t>structural integrity</a:t>
            </a:r>
            <a:r>
              <a:rPr lang="en-US" sz="2600" dirty="0">
                <a:latin typeface="Calibri" panose="020F0502020204030204" pitchFamily="34" charset="0"/>
                <a:cs typeface="Calibri" panose="020F0502020204030204" pitchFamily="34" charset="0"/>
              </a:rPr>
              <a:t>.</a:t>
            </a:r>
          </a:p>
          <a:p>
            <a:r>
              <a:rPr lang="en-US" sz="2600" dirty="0">
                <a:latin typeface="Calibri" panose="020F0502020204030204" pitchFamily="34" charset="0"/>
                <a:cs typeface="Calibri" panose="020F0502020204030204" pitchFamily="34" charset="0"/>
              </a:rPr>
              <a:t>e.g., Lead (Pb) can replace the Zn in the </a:t>
            </a:r>
            <a:r>
              <a:rPr lang="en-US" sz="2600" dirty="0">
                <a:solidFill>
                  <a:srgbClr val="C00000"/>
                </a:solidFill>
                <a:latin typeface="Calibri" panose="020F0502020204030204" pitchFamily="34" charset="0"/>
                <a:cs typeface="Calibri" panose="020F0502020204030204" pitchFamily="34" charset="0"/>
              </a:rPr>
              <a:t>Zn-dependent enzymes ∂–</a:t>
            </a:r>
            <a:r>
              <a:rPr lang="en-US" sz="2600" dirty="0" err="1">
                <a:solidFill>
                  <a:srgbClr val="C00000"/>
                </a:solidFill>
                <a:latin typeface="Calibri" panose="020F0502020204030204" pitchFamily="34" charset="0"/>
                <a:cs typeface="Calibri" panose="020F0502020204030204" pitchFamily="34" charset="0"/>
              </a:rPr>
              <a:t>aminolevulinic</a:t>
            </a:r>
            <a:r>
              <a:rPr lang="en-US" sz="2600" dirty="0">
                <a:solidFill>
                  <a:srgbClr val="C00000"/>
                </a:solidFill>
                <a:latin typeface="Calibri" panose="020F0502020204030204" pitchFamily="34" charset="0"/>
                <a:cs typeface="Calibri" panose="020F0502020204030204" pitchFamily="34" charset="0"/>
              </a:rPr>
              <a:t> acid hydratase</a:t>
            </a:r>
            <a:r>
              <a:rPr lang="en-US" sz="2600" dirty="0">
                <a:latin typeface="Calibri" panose="020F0502020204030204" pitchFamily="34" charset="0"/>
                <a:cs typeface="Calibri" panose="020F0502020204030204" pitchFamily="34" charset="0"/>
              </a:rPr>
              <a:t> (ALAH).</a:t>
            </a:r>
          </a:p>
          <a:p>
            <a:pPr lvl="8"/>
            <a:endParaRPr lang="en-US" dirty="0"/>
          </a:p>
        </p:txBody>
      </p:sp>
    </p:spTree>
    <p:extLst>
      <p:ext uri="{BB962C8B-B14F-4D97-AF65-F5344CB8AC3E}">
        <p14:creationId xmlns:p14="http://schemas.microsoft.com/office/powerpoint/2010/main" val="35541472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CF121-32D6-4FE6-BBD5-1CB9ED260495}"/>
              </a:ext>
            </a:extLst>
          </p:cNvPr>
          <p:cNvSpPr>
            <a:spLocks noGrp="1"/>
          </p:cNvSpPr>
          <p:nvPr>
            <p:ph type="title"/>
          </p:nvPr>
        </p:nvSpPr>
        <p:spPr>
          <a:xfrm>
            <a:off x="1154954" y="973668"/>
            <a:ext cx="8761413" cy="706964"/>
          </a:xfrm>
        </p:spPr>
        <p:txBody>
          <a:bodyPr>
            <a:normAutofit/>
          </a:bodyPr>
          <a:lstStyle/>
          <a:p>
            <a:r>
              <a:rPr lang="en-US" dirty="0">
                <a:solidFill>
                  <a:srgbClr val="EBEBEB"/>
                </a:solidFill>
              </a:rPr>
              <a:t>5. Radical production</a:t>
            </a:r>
          </a:p>
        </p:txBody>
      </p:sp>
      <p:sp>
        <p:nvSpPr>
          <p:cNvPr id="3" name="Content Placeholder 2">
            <a:extLst>
              <a:ext uri="{FF2B5EF4-FFF2-40B4-BE49-F238E27FC236}">
                <a16:creationId xmlns:a16="http://schemas.microsoft.com/office/drawing/2014/main" id="{E03EBD4C-08D3-4A22-8542-5B77E046841A}"/>
              </a:ext>
            </a:extLst>
          </p:cNvPr>
          <p:cNvSpPr>
            <a:spLocks noGrp="1"/>
          </p:cNvSpPr>
          <p:nvPr>
            <p:ph idx="1"/>
          </p:nvPr>
        </p:nvSpPr>
        <p:spPr>
          <a:xfrm>
            <a:off x="269823" y="2603500"/>
            <a:ext cx="6100996" cy="3647398"/>
          </a:xfrm>
        </p:spPr>
        <p:txBody>
          <a:bodyPr anchor="ctr">
            <a:normAutofit/>
          </a:bodyPr>
          <a:lstStyle/>
          <a:p>
            <a:pPr>
              <a:lnSpc>
                <a:spcPct val="90000"/>
              </a:lnSpc>
            </a:pPr>
            <a:r>
              <a:rPr lang="en-GB" dirty="0">
                <a:latin typeface="Times New Roman" panose="02020603050405020304" pitchFamily="18" charset="0"/>
                <a:ea typeface="Calibri" panose="020F0502020204030204" pitchFamily="34" charset="0"/>
              </a:rPr>
              <a:t>Involvement of transition group metals with variable valency in the production of radicals through Heber-Weiss or Fenton’s reaction is well established fact. The reduced form of oxygen such as superoxide radicals can result into extensive damage to the system. The superoxide anion (O</a:t>
            </a:r>
            <a:r>
              <a:rPr lang="en-GB" baseline="-25000" dirty="0">
                <a:latin typeface="Times New Roman" panose="02020603050405020304" pitchFamily="18" charset="0"/>
                <a:ea typeface="Calibri" panose="020F0502020204030204" pitchFamily="34" charset="0"/>
              </a:rPr>
              <a:t>2</a:t>
            </a:r>
            <a:r>
              <a:rPr lang="en-GB" baseline="30000" dirty="0">
                <a:latin typeface="Times New Roman" panose="02020603050405020304" pitchFamily="18" charset="0"/>
                <a:ea typeface="Calibri" panose="020F0502020204030204" pitchFamily="34" charset="0"/>
              </a:rPr>
              <a:t>.-</a:t>
            </a:r>
            <a:r>
              <a:rPr lang="en-GB" dirty="0">
                <a:latin typeface="Times New Roman" panose="02020603050405020304" pitchFamily="18" charset="0"/>
                <a:ea typeface="Calibri" panose="020F0502020204030204" pitchFamily="34" charset="0"/>
              </a:rPr>
              <a:t>) and H</a:t>
            </a:r>
            <a:r>
              <a:rPr lang="en-GB" baseline="-25000" dirty="0">
                <a:latin typeface="Times New Roman" panose="02020603050405020304" pitchFamily="18" charset="0"/>
                <a:ea typeface="Calibri" panose="020F0502020204030204" pitchFamily="34" charset="0"/>
              </a:rPr>
              <a:t>2</a:t>
            </a:r>
            <a:r>
              <a:rPr lang="en-GB" dirty="0">
                <a:latin typeface="Times New Roman" panose="02020603050405020304" pitchFamily="18" charset="0"/>
                <a:ea typeface="Calibri" panose="020F0502020204030204" pitchFamily="34" charset="0"/>
              </a:rPr>
              <a:t>O</a:t>
            </a:r>
            <a:r>
              <a:rPr lang="en-GB" baseline="-25000" dirty="0">
                <a:latin typeface="Times New Roman" panose="02020603050405020304" pitchFamily="18" charset="0"/>
                <a:ea typeface="Calibri" panose="020F0502020204030204" pitchFamily="34" charset="0"/>
              </a:rPr>
              <a:t>2</a:t>
            </a:r>
            <a:r>
              <a:rPr lang="en-GB" dirty="0">
                <a:latin typeface="Times New Roman" panose="02020603050405020304" pitchFamily="18" charset="0"/>
                <a:ea typeface="Calibri" panose="020F0502020204030204" pitchFamily="34" charset="0"/>
              </a:rPr>
              <a:t> can together result into formation of hydroxyl (OH</a:t>
            </a:r>
            <a:r>
              <a:rPr lang="en-GB" baseline="30000" dirty="0">
                <a:latin typeface="Times New Roman" panose="02020603050405020304" pitchFamily="18" charset="0"/>
                <a:ea typeface="Calibri" panose="020F0502020204030204" pitchFamily="34" charset="0"/>
              </a:rPr>
              <a:t>.</a:t>
            </a:r>
            <a:r>
              <a:rPr lang="en-GB" dirty="0">
                <a:latin typeface="Times New Roman" panose="02020603050405020304" pitchFamily="18" charset="0"/>
                <a:ea typeface="Calibri" panose="020F0502020204030204" pitchFamily="34" charset="0"/>
              </a:rPr>
              <a:t>) radicals through Haber-Weiss reaction. The reactivity of OH</a:t>
            </a:r>
            <a:r>
              <a:rPr lang="en-GB" baseline="30000" dirty="0">
                <a:latin typeface="Times New Roman" panose="02020603050405020304" pitchFamily="18" charset="0"/>
                <a:ea typeface="Calibri" panose="020F0502020204030204" pitchFamily="34" charset="0"/>
              </a:rPr>
              <a:t>. </a:t>
            </a:r>
            <a:r>
              <a:rPr lang="en-GB" dirty="0">
                <a:latin typeface="Times New Roman" panose="02020603050405020304" pitchFamily="18" charset="0"/>
                <a:ea typeface="Calibri" panose="020F0502020204030204" pitchFamily="34" charset="0"/>
              </a:rPr>
              <a:t>radical is rapid and non-specific towards various compounds. A site-specific reaction for OH</a:t>
            </a:r>
            <a:r>
              <a:rPr lang="en-GB" baseline="30000" dirty="0">
                <a:latin typeface="Times New Roman" panose="02020603050405020304" pitchFamily="18" charset="0"/>
                <a:ea typeface="Calibri" panose="020F0502020204030204" pitchFamily="34" charset="0"/>
              </a:rPr>
              <a:t>.</a:t>
            </a:r>
            <a:r>
              <a:rPr lang="en-GB" dirty="0">
                <a:latin typeface="Times New Roman" panose="02020603050405020304" pitchFamily="18" charset="0"/>
                <a:ea typeface="Calibri" panose="020F0502020204030204" pitchFamily="34" charset="0"/>
              </a:rPr>
              <a:t> radicals have been found for the proteins which have protein bound metals (M</a:t>
            </a:r>
            <a:r>
              <a:rPr lang="en-GB" baseline="30000" dirty="0">
                <a:latin typeface="Times New Roman" panose="02020603050405020304" pitchFamily="18" charset="0"/>
                <a:ea typeface="Calibri" panose="020F0502020204030204" pitchFamily="34" charset="0"/>
              </a:rPr>
              <a:t>+</a:t>
            </a:r>
            <a:r>
              <a:rPr lang="en-GB" dirty="0">
                <a:latin typeface="Times New Roman" panose="02020603050405020304" pitchFamily="18" charset="0"/>
                <a:ea typeface="Calibri" panose="020F0502020204030204" pitchFamily="34" charset="0"/>
              </a:rPr>
              <a:t>).</a:t>
            </a:r>
            <a:endParaRPr lang="en-US" dirty="0"/>
          </a:p>
        </p:txBody>
      </p:sp>
      <p:pic>
        <p:nvPicPr>
          <p:cNvPr id="4" name="Picture 3" descr="Table&#10;&#10;Description automatically generated">
            <a:extLst>
              <a:ext uri="{FF2B5EF4-FFF2-40B4-BE49-F238E27FC236}">
                <a16:creationId xmlns:a16="http://schemas.microsoft.com/office/drawing/2014/main" id="{0C55BF40-6CD2-4540-ADD5-40F286D97B20}"/>
              </a:ext>
            </a:extLst>
          </p:cNvPr>
          <p:cNvPicPr/>
          <p:nvPr/>
        </p:nvPicPr>
        <p:blipFill>
          <a:blip r:embed="rId2">
            <a:extLst>
              <a:ext uri="{28A0092B-C50C-407E-A947-70E740481C1C}">
                <a14:useLocalDpi xmlns:a14="http://schemas.microsoft.com/office/drawing/2010/main" val="0"/>
              </a:ext>
            </a:extLst>
          </a:blip>
          <a:stretch>
            <a:fillRect/>
          </a:stretch>
        </p:blipFill>
        <p:spPr>
          <a:xfrm>
            <a:off x="6370819" y="3226233"/>
            <a:ext cx="5432506" cy="2401932"/>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24151147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F78DAAE-B0C3-49A3-8AB1-AD2FF0E36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US" dirty="0"/>
          </a:p>
        </p:txBody>
      </p:sp>
      <p:sp>
        <p:nvSpPr>
          <p:cNvPr id="9" name="Rectangle 8">
            <a:extLst>
              <a:ext uri="{FF2B5EF4-FFF2-40B4-BE49-F238E27FC236}">
                <a16:creationId xmlns:a16="http://schemas.microsoft.com/office/drawing/2014/main" id="{F6A8A81D-3338-4B0F-A26F-A3D259D27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801794"/>
            <a:ext cx="11000237" cy="52482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0155665-7CE2-4939-AE5E-020DC1D20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2" name="Picture 1" descr="Diagram, schematic&#10;&#10;Description automatically generated">
            <a:extLst>
              <a:ext uri="{FF2B5EF4-FFF2-40B4-BE49-F238E27FC236}">
                <a16:creationId xmlns:a16="http://schemas.microsoft.com/office/drawing/2014/main" id="{1EEED3EF-4AD0-4852-9187-529111C26AC7}"/>
              </a:ext>
            </a:extLst>
          </p:cNvPr>
          <p:cNvPicPr/>
          <p:nvPr/>
        </p:nvPicPr>
        <p:blipFill>
          <a:blip r:embed="rId2">
            <a:extLst>
              <a:ext uri="{28A0092B-C50C-407E-A947-70E740481C1C}">
                <a14:useLocalDpi xmlns:a14="http://schemas.microsoft.com/office/drawing/2010/main" val="0"/>
              </a:ext>
            </a:extLst>
          </a:blip>
          <a:stretch>
            <a:fillRect/>
          </a:stretch>
        </p:blipFill>
        <p:spPr>
          <a:xfrm>
            <a:off x="2344124" y="1284394"/>
            <a:ext cx="7833533" cy="4283066"/>
          </a:xfrm>
          <a:prstGeom prst="rect">
            <a:avLst/>
          </a:prstGeom>
        </p:spPr>
      </p:pic>
    </p:spTree>
    <p:extLst>
      <p:ext uri="{BB962C8B-B14F-4D97-AF65-F5344CB8AC3E}">
        <p14:creationId xmlns:p14="http://schemas.microsoft.com/office/powerpoint/2010/main" val="9128112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4F78DAAE-B0C3-49A3-8AB1-AD2FF0E36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US" dirty="0"/>
          </a:p>
        </p:txBody>
      </p:sp>
      <p:sp>
        <p:nvSpPr>
          <p:cNvPr id="56" name="Rectangle 55">
            <a:extLst>
              <a:ext uri="{FF2B5EF4-FFF2-40B4-BE49-F238E27FC236}">
                <a16:creationId xmlns:a16="http://schemas.microsoft.com/office/drawing/2014/main" id="{F6A8A81D-3338-4B0F-A26F-A3D259D27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801794"/>
            <a:ext cx="11000237" cy="52482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40155665-7CE2-4939-AE5E-020DC1D20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49" name="Picture 48">
            <a:extLst>
              <a:ext uri="{FF2B5EF4-FFF2-40B4-BE49-F238E27FC236}">
                <a16:creationId xmlns:a16="http://schemas.microsoft.com/office/drawing/2014/main" id="{B65534CA-22C0-4730-9C08-5EE9B960703B}"/>
              </a:ext>
            </a:extLst>
          </p:cNvPr>
          <p:cNvPicPr>
            <a:picLocks noChangeAspect="1"/>
          </p:cNvPicPr>
          <p:nvPr/>
        </p:nvPicPr>
        <p:blipFill>
          <a:blip r:embed="rId2"/>
          <a:stretch>
            <a:fillRect/>
          </a:stretch>
        </p:blipFill>
        <p:spPr>
          <a:xfrm>
            <a:off x="839449" y="519369"/>
            <a:ext cx="10709085" cy="5400576"/>
          </a:xfrm>
          <a:prstGeom prst="rect">
            <a:avLst/>
          </a:prstGeom>
        </p:spPr>
      </p:pic>
    </p:spTree>
    <p:extLst>
      <p:ext uri="{BB962C8B-B14F-4D97-AF65-F5344CB8AC3E}">
        <p14:creationId xmlns:p14="http://schemas.microsoft.com/office/powerpoint/2010/main" val="4226952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39" name="Rectangle 38">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Oval 39">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1" name="Oval 40">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2" name="Oval 41">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3" name="Oval 42">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4" name="Oval 43">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5"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46"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47"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49" name="Rectangle 48">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51" name="Rectangle 50">
            <a:extLst>
              <a:ext uri="{FF2B5EF4-FFF2-40B4-BE49-F238E27FC236}">
                <a16:creationId xmlns:a16="http://schemas.microsoft.com/office/drawing/2014/main" id="{56981798-4550-46DA-9172-4846E2FB66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D82EB7D3-3AD8-4ED1-9E1A-2906E14635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flipH="1">
            <a:off x="423335" y="404829"/>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 name="Rectangle 1">
            <a:extLst>
              <a:ext uri="{FF2B5EF4-FFF2-40B4-BE49-F238E27FC236}">
                <a16:creationId xmlns:a16="http://schemas.microsoft.com/office/drawing/2014/main" id="{E05E9582-AD07-4EE1-8DB2-C0391591A38B}"/>
              </a:ext>
            </a:extLst>
          </p:cNvPr>
          <p:cNvSpPr/>
          <p:nvPr/>
        </p:nvSpPr>
        <p:spPr>
          <a:xfrm>
            <a:off x="325226" y="399502"/>
            <a:ext cx="5329986" cy="6060584"/>
          </a:xfrm>
          <a:prstGeom prst="rect">
            <a:avLst/>
          </a:prstGeom>
        </p:spPr>
        <p:txBody>
          <a:bodyPr vert="horz" lIns="91440" tIns="45720" rIns="91440" bIns="45720" rtlCol="0">
            <a:noAutofit/>
          </a:bodyPr>
          <a:lstStyle/>
          <a:p>
            <a:pPr>
              <a:lnSpc>
                <a:spcPct val="90000"/>
              </a:lnSpc>
              <a:spcBef>
                <a:spcPts val="1000"/>
              </a:spcBef>
              <a:buClr>
                <a:schemeClr val="accent1"/>
              </a:buClr>
              <a:buSzPct val="80000"/>
            </a:pPr>
            <a:r>
              <a:rPr lang="en-US" sz="2000" b="1" dirty="0">
                <a:solidFill>
                  <a:schemeClr val="tx1">
                    <a:lumMod val="75000"/>
                    <a:lumOff val="25000"/>
                  </a:schemeClr>
                </a:solidFill>
                <a:latin typeface="Times New Roman" panose="02020603050405020304" pitchFamily="18" charset="0"/>
                <a:cs typeface="Times New Roman" panose="02020603050405020304" pitchFamily="18" charset="0"/>
              </a:rPr>
              <a:t>1. Avoidance:</a:t>
            </a:r>
          </a:p>
          <a:p>
            <a:pPr>
              <a:lnSpc>
                <a:spcPct val="90000"/>
              </a:lnSpc>
              <a:spcBef>
                <a:spcPts val="1000"/>
              </a:spcBef>
              <a:buClr>
                <a:schemeClr val="accent1"/>
              </a:buClr>
              <a:buSzPct val="80000"/>
            </a:pPr>
            <a:r>
              <a:rPr lang="en-US" sz="2000" dirty="0">
                <a:solidFill>
                  <a:schemeClr val="tx1">
                    <a:lumMod val="75000"/>
                    <a:lumOff val="25000"/>
                  </a:schemeClr>
                </a:solidFill>
                <a:latin typeface="Times New Roman" panose="02020603050405020304" pitchFamily="18" charset="0"/>
                <a:cs typeface="Times New Roman" panose="02020603050405020304" pitchFamily="18" charset="0"/>
              </a:rPr>
              <a:t>• metal uptake exclusion</a:t>
            </a:r>
          </a:p>
          <a:p>
            <a:pPr>
              <a:lnSpc>
                <a:spcPct val="90000"/>
              </a:lnSpc>
              <a:spcBef>
                <a:spcPts val="1000"/>
              </a:spcBef>
              <a:buClr>
                <a:schemeClr val="accent1"/>
              </a:buClr>
              <a:buSzPct val="80000"/>
            </a:pPr>
            <a:r>
              <a:rPr lang="en-US" sz="2000" dirty="0">
                <a:solidFill>
                  <a:schemeClr val="tx1">
                    <a:lumMod val="75000"/>
                    <a:lumOff val="25000"/>
                  </a:schemeClr>
                </a:solidFill>
                <a:latin typeface="Times New Roman" panose="02020603050405020304" pitchFamily="18" charset="0"/>
                <a:cs typeface="Times New Roman" panose="02020603050405020304" pitchFamily="18" charset="0"/>
              </a:rPr>
              <a:t>• Enzymatic change</a:t>
            </a:r>
          </a:p>
          <a:p>
            <a:pPr>
              <a:lnSpc>
                <a:spcPct val="90000"/>
              </a:lnSpc>
              <a:spcBef>
                <a:spcPts val="1000"/>
              </a:spcBef>
              <a:buClr>
                <a:schemeClr val="accent1"/>
              </a:buClr>
              <a:buSzPct val="80000"/>
            </a:pPr>
            <a:r>
              <a:rPr lang="en-US" sz="2000" dirty="0">
                <a:solidFill>
                  <a:schemeClr val="tx1">
                    <a:lumMod val="75000"/>
                    <a:lumOff val="25000"/>
                  </a:schemeClr>
                </a:solidFill>
                <a:latin typeface="Times New Roman" panose="02020603050405020304" pitchFamily="18" charset="0"/>
                <a:cs typeface="Times New Roman" panose="02020603050405020304" pitchFamily="18" charset="0"/>
              </a:rPr>
              <a:t>• Binding with cell wall &amp; another cell component</a:t>
            </a:r>
          </a:p>
          <a:p>
            <a:pPr>
              <a:lnSpc>
                <a:spcPct val="90000"/>
              </a:lnSpc>
              <a:spcBef>
                <a:spcPts val="1000"/>
              </a:spcBef>
              <a:buClr>
                <a:schemeClr val="accent1"/>
              </a:buClr>
              <a:buSzPct val="80000"/>
            </a:pPr>
            <a:r>
              <a:rPr lang="en-US" sz="2000" b="1" dirty="0">
                <a:solidFill>
                  <a:schemeClr val="tx1">
                    <a:lumMod val="75000"/>
                    <a:lumOff val="25000"/>
                  </a:schemeClr>
                </a:solidFill>
                <a:latin typeface="Times New Roman" panose="02020603050405020304" pitchFamily="18" charset="0"/>
                <a:cs typeface="Times New Roman" panose="02020603050405020304" pitchFamily="18" charset="0"/>
              </a:rPr>
              <a:t>2. Tolerance: </a:t>
            </a:r>
          </a:p>
          <a:p>
            <a:pPr>
              <a:lnSpc>
                <a:spcPct val="90000"/>
              </a:lnSpc>
              <a:spcBef>
                <a:spcPts val="1000"/>
              </a:spcBef>
              <a:buClr>
                <a:schemeClr val="accent1"/>
              </a:buClr>
              <a:buSzPct val="80000"/>
            </a:pPr>
            <a:r>
              <a:rPr lang="en-US" sz="2000" dirty="0">
                <a:solidFill>
                  <a:schemeClr val="tx1">
                    <a:lumMod val="75000"/>
                    <a:lumOff val="25000"/>
                  </a:schemeClr>
                </a:solidFill>
                <a:latin typeface="Times New Roman" panose="02020603050405020304" pitchFamily="18" charset="0"/>
                <a:cs typeface="Times New Roman" panose="02020603050405020304" pitchFamily="18" charset="0"/>
              </a:rPr>
              <a:t>• Binding with Phytochelatin &amp; Metallothionein</a:t>
            </a:r>
          </a:p>
          <a:p>
            <a:pPr>
              <a:lnSpc>
                <a:spcPct val="90000"/>
              </a:lnSpc>
              <a:spcBef>
                <a:spcPts val="1000"/>
              </a:spcBef>
              <a:buClr>
                <a:schemeClr val="accent1"/>
              </a:buClr>
              <a:buSzPct val="80000"/>
            </a:pPr>
            <a:r>
              <a:rPr lang="en-US" sz="2000" dirty="0">
                <a:solidFill>
                  <a:schemeClr val="tx1">
                    <a:lumMod val="75000"/>
                    <a:lumOff val="25000"/>
                  </a:schemeClr>
                </a:solidFill>
                <a:latin typeface="Times New Roman" panose="02020603050405020304" pitchFamily="18" charset="0"/>
                <a:cs typeface="Times New Roman" panose="02020603050405020304" pitchFamily="18" charset="0"/>
              </a:rPr>
              <a:t>• vacuole compartmentalization</a:t>
            </a:r>
          </a:p>
          <a:p>
            <a:pPr>
              <a:lnSpc>
                <a:spcPct val="90000"/>
              </a:lnSpc>
              <a:spcBef>
                <a:spcPts val="1000"/>
              </a:spcBef>
              <a:buClr>
                <a:schemeClr val="accent1"/>
              </a:buClr>
              <a:buSzPct val="80000"/>
            </a:pPr>
            <a:r>
              <a:rPr lang="en-US" sz="2000" dirty="0">
                <a:solidFill>
                  <a:schemeClr val="tx1">
                    <a:lumMod val="75000"/>
                    <a:lumOff val="25000"/>
                  </a:schemeClr>
                </a:solidFill>
                <a:latin typeface="Times New Roman" panose="02020603050405020304" pitchFamily="18" charset="0"/>
                <a:cs typeface="Times New Roman" panose="02020603050405020304" pitchFamily="18" charset="0"/>
              </a:rPr>
              <a:t>some other ways metal release from plant like volatilization:</a:t>
            </a:r>
          </a:p>
          <a:p>
            <a:pPr>
              <a:lnSpc>
                <a:spcPct val="90000"/>
              </a:lnSpc>
              <a:spcBef>
                <a:spcPts val="1000"/>
              </a:spcBef>
              <a:buClr>
                <a:schemeClr val="accent1"/>
              </a:buClr>
              <a:buSzPct val="80000"/>
            </a:pPr>
            <a:r>
              <a:rPr lang="en-US" sz="2000" dirty="0">
                <a:solidFill>
                  <a:schemeClr val="tx1">
                    <a:lumMod val="75000"/>
                    <a:lumOff val="25000"/>
                  </a:schemeClr>
                </a:solidFill>
                <a:latin typeface="Times New Roman" panose="02020603050405020304" pitchFamily="18" charset="0"/>
                <a:cs typeface="Times New Roman" panose="02020603050405020304" pitchFamily="18" charset="0"/>
              </a:rPr>
              <a:t>	Leaf decay</a:t>
            </a:r>
          </a:p>
          <a:p>
            <a:pPr>
              <a:lnSpc>
                <a:spcPct val="90000"/>
              </a:lnSpc>
              <a:spcBef>
                <a:spcPts val="1000"/>
              </a:spcBef>
              <a:buClr>
                <a:schemeClr val="accent1"/>
              </a:buClr>
              <a:buSzPct val="80000"/>
            </a:pPr>
            <a:r>
              <a:rPr lang="en-US" sz="2000" dirty="0">
                <a:solidFill>
                  <a:schemeClr val="tx1">
                    <a:lumMod val="75000"/>
                    <a:lumOff val="25000"/>
                  </a:schemeClr>
                </a:solidFill>
                <a:latin typeface="Times New Roman" panose="02020603050405020304" pitchFamily="18" charset="0"/>
                <a:cs typeface="Times New Roman" panose="02020603050405020304" pitchFamily="18" charset="0"/>
              </a:rPr>
              <a:t>	decaying of bark</a:t>
            </a:r>
          </a:p>
          <a:p>
            <a:pPr>
              <a:lnSpc>
                <a:spcPct val="90000"/>
              </a:lnSpc>
              <a:spcBef>
                <a:spcPts val="1000"/>
              </a:spcBef>
              <a:buClr>
                <a:schemeClr val="accent1"/>
              </a:buClr>
              <a:buSzPct val="80000"/>
            </a:pPr>
            <a:r>
              <a:rPr lang="en-US" sz="2000" dirty="0">
                <a:solidFill>
                  <a:schemeClr val="tx1">
                    <a:lumMod val="75000"/>
                    <a:lumOff val="25000"/>
                  </a:schemeClr>
                </a:solidFill>
                <a:latin typeface="Times New Roman" panose="02020603050405020304" pitchFamily="18" charset="0"/>
                <a:cs typeface="Times New Roman" panose="02020603050405020304" pitchFamily="18" charset="0"/>
              </a:rPr>
              <a:t>	leaching from leaf</a:t>
            </a:r>
          </a:p>
          <a:p>
            <a:pPr>
              <a:lnSpc>
                <a:spcPct val="90000"/>
              </a:lnSpc>
              <a:spcBef>
                <a:spcPts val="1000"/>
              </a:spcBef>
              <a:buClr>
                <a:schemeClr val="accent1"/>
              </a:buClr>
              <a:buSzPct val="80000"/>
            </a:pPr>
            <a:r>
              <a:rPr lang="en-US" sz="2000" dirty="0">
                <a:solidFill>
                  <a:schemeClr val="tx1">
                    <a:lumMod val="75000"/>
                    <a:lumOff val="25000"/>
                  </a:schemeClr>
                </a:solidFill>
                <a:latin typeface="Times New Roman" panose="02020603050405020304" pitchFamily="18" charset="0"/>
                <a:cs typeface="Times New Roman" panose="02020603050405020304" pitchFamily="18" charset="0"/>
              </a:rPr>
              <a:t>	fluid secretion from xylem or hydrathods</a:t>
            </a:r>
          </a:p>
        </p:txBody>
      </p:sp>
      <p:pic>
        <p:nvPicPr>
          <p:cNvPr id="3" name="Picture 2">
            <a:extLst>
              <a:ext uri="{FF2B5EF4-FFF2-40B4-BE49-F238E27FC236}">
                <a16:creationId xmlns:a16="http://schemas.microsoft.com/office/drawing/2014/main" id="{4A16C25D-A141-43BC-A867-1E866B1334F2}"/>
              </a:ext>
            </a:extLst>
          </p:cNvPr>
          <p:cNvPicPr>
            <a:picLocks noChangeAspect="1"/>
          </p:cNvPicPr>
          <p:nvPr/>
        </p:nvPicPr>
        <p:blipFill rotWithShape="1">
          <a:blip r:embed="rId3"/>
          <a:srcRect r="1" b="2314"/>
          <a:stretch/>
        </p:blipFill>
        <p:spPr>
          <a:xfrm>
            <a:off x="5655212" y="461681"/>
            <a:ext cx="6050454" cy="5934638"/>
          </a:xfrm>
          <a:custGeom>
            <a:avLst/>
            <a:gdLst/>
            <a:ahLst/>
            <a:cxnLst/>
            <a:rect l="l" t="t" r="r" b="b"/>
            <a:pathLst>
              <a:path w="6585549" h="5934638">
                <a:moveTo>
                  <a:pt x="225406" y="0"/>
                </a:moveTo>
                <a:lnTo>
                  <a:pt x="6585549" y="0"/>
                </a:lnTo>
                <a:lnTo>
                  <a:pt x="6585549" y="5934638"/>
                </a:lnTo>
                <a:lnTo>
                  <a:pt x="226600" y="5934638"/>
                </a:lnTo>
                <a:lnTo>
                  <a:pt x="214529" y="5856373"/>
                </a:lnTo>
                <a:lnTo>
                  <a:pt x="203238" y="5780097"/>
                </a:lnTo>
                <a:lnTo>
                  <a:pt x="191320" y="5689292"/>
                </a:lnTo>
                <a:lnTo>
                  <a:pt x="177049" y="5581536"/>
                </a:lnTo>
                <a:lnTo>
                  <a:pt x="161995" y="5462279"/>
                </a:lnTo>
                <a:lnTo>
                  <a:pt x="146156" y="5327888"/>
                </a:lnTo>
                <a:lnTo>
                  <a:pt x="129376" y="5181389"/>
                </a:lnTo>
                <a:lnTo>
                  <a:pt x="112596" y="5022177"/>
                </a:lnTo>
                <a:lnTo>
                  <a:pt x="95503" y="4852675"/>
                </a:lnTo>
                <a:lnTo>
                  <a:pt x="79664" y="4669854"/>
                </a:lnTo>
                <a:lnTo>
                  <a:pt x="64453" y="4478558"/>
                </a:lnTo>
                <a:lnTo>
                  <a:pt x="50652" y="4276365"/>
                </a:lnTo>
                <a:lnTo>
                  <a:pt x="37480" y="4065697"/>
                </a:lnTo>
                <a:lnTo>
                  <a:pt x="25091" y="3845949"/>
                </a:lnTo>
                <a:lnTo>
                  <a:pt x="20700" y="3733351"/>
                </a:lnTo>
                <a:lnTo>
                  <a:pt x="15838" y="3618331"/>
                </a:lnTo>
                <a:lnTo>
                  <a:pt x="11291" y="3501495"/>
                </a:lnTo>
                <a:lnTo>
                  <a:pt x="8311" y="3384054"/>
                </a:lnTo>
                <a:lnTo>
                  <a:pt x="5645" y="3264191"/>
                </a:lnTo>
                <a:lnTo>
                  <a:pt x="2822" y="3143118"/>
                </a:lnTo>
                <a:lnTo>
                  <a:pt x="941" y="3019623"/>
                </a:lnTo>
                <a:lnTo>
                  <a:pt x="941" y="2894918"/>
                </a:lnTo>
                <a:lnTo>
                  <a:pt x="0" y="2769001"/>
                </a:lnTo>
                <a:lnTo>
                  <a:pt x="941" y="2641874"/>
                </a:lnTo>
                <a:lnTo>
                  <a:pt x="2822" y="2512931"/>
                </a:lnTo>
                <a:lnTo>
                  <a:pt x="4547" y="2383988"/>
                </a:lnTo>
                <a:lnTo>
                  <a:pt x="8311" y="2253229"/>
                </a:lnTo>
                <a:lnTo>
                  <a:pt x="12232" y="2121259"/>
                </a:lnTo>
                <a:lnTo>
                  <a:pt x="16779" y="1989289"/>
                </a:lnTo>
                <a:lnTo>
                  <a:pt x="23209" y="1856108"/>
                </a:lnTo>
                <a:lnTo>
                  <a:pt x="30893" y="1721716"/>
                </a:lnTo>
                <a:lnTo>
                  <a:pt x="38264" y="1586720"/>
                </a:lnTo>
                <a:lnTo>
                  <a:pt x="47673" y="1451723"/>
                </a:lnTo>
                <a:lnTo>
                  <a:pt x="58964" y="1314910"/>
                </a:lnTo>
                <a:lnTo>
                  <a:pt x="70255" y="1179913"/>
                </a:lnTo>
                <a:lnTo>
                  <a:pt x="83271" y="1042495"/>
                </a:lnTo>
                <a:lnTo>
                  <a:pt x="97542" y="904471"/>
                </a:lnTo>
                <a:lnTo>
                  <a:pt x="112596" y="768263"/>
                </a:lnTo>
                <a:lnTo>
                  <a:pt x="130160" y="630240"/>
                </a:lnTo>
                <a:lnTo>
                  <a:pt x="148978" y="492821"/>
                </a:lnTo>
                <a:lnTo>
                  <a:pt x="167640" y="354798"/>
                </a:lnTo>
                <a:lnTo>
                  <a:pt x="189438" y="217380"/>
                </a:lnTo>
                <a:lnTo>
                  <a:pt x="211706" y="80567"/>
                </a:lnTo>
                <a:close/>
              </a:path>
            </a:pathLst>
          </a:custGeom>
        </p:spPr>
      </p:pic>
      <p:sp>
        <p:nvSpPr>
          <p:cNvPr id="55" name="Freeform 5">
            <a:extLst>
              <a:ext uri="{FF2B5EF4-FFF2-40B4-BE49-F238E27FC236}">
                <a16:creationId xmlns:a16="http://schemas.microsoft.com/office/drawing/2014/main" id="{2D529E20-662F-4915-ACD7-970C026FD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677511" flipH="1">
            <a:off x="3545327" y="190332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Tree>
    <p:extLst>
      <p:ext uri="{BB962C8B-B14F-4D97-AF65-F5344CB8AC3E}">
        <p14:creationId xmlns:p14="http://schemas.microsoft.com/office/powerpoint/2010/main" val="3734933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89F8197-CC80-494D-9FB4-5BFB37B7968D}"/>
              </a:ext>
            </a:extLst>
          </p:cNvPr>
          <p:cNvSpPr>
            <a:spLocks noChangeArrowheads="1"/>
          </p:cNvSpPr>
          <p:nvPr/>
        </p:nvSpPr>
        <p:spPr bwMode="auto">
          <a:xfrm>
            <a:off x="576775" y="668411"/>
            <a:ext cx="6485207" cy="5293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a:ln>
                  <a:noFill/>
                </a:ln>
                <a:solidFill>
                  <a:schemeClr val="accent1">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rPr>
              <a:t>Resistance mechanism</a:t>
            </a:r>
            <a:endParaRPr kumimoji="0" lang="en-US" altLang="en-US" sz="3200" b="0" i="0" u="none" strike="noStrike" cap="none" normalizeH="0" baseline="0" dirty="0">
              <a:ln>
                <a:noFill/>
              </a:ln>
              <a:solidFill>
                <a:schemeClr val="accent1">
                  <a:lumMod val="60000"/>
                  <a:lumOff val="40000"/>
                </a:schemeClr>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a:ln>
                  <a:noFill/>
                </a:ln>
                <a:solidFill>
                  <a:schemeClr val="accent1">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rPr>
              <a:t>Limitation of heavy metals in the cell:</a:t>
            </a:r>
            <a:endParaRPr kumimoji="0" lang="en-US" altLang="en-US" sz="3200" b="0" i="0" u="none" strike="noStrike" cap="none" normalizeH="0" baseline="0" dirty="0">
              <a:ln>
                <a:noFill/>
              </a:ln>
              <a:solidFill>
                <a:schemeClr val="accent1">
                  <a:lumMod val="60000"/>
                  <a:lumOff val="40000"/>
                </a:schemeClr>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a:t>
            </a:r>
            <a:r>
              <a:rPr kumimoji="0" lang="en-US" altLang="en-US" sz="32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en-US" sz="3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short term bonding to cell wall pectin</a:t>
            </a:r>
            <a:endParaRPr kumimoji="0" lang="en-US" altLang="en-US" sz="3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 decrease in plasma membrane permeability </a:t>
            </a:r>
            <a:endParaRPr kumimoji="0" lang="en-US" altLang="en-US" sz="3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 phytochelatins and organic acids</a:t>
            </a:r>
            <a:endParaRPr kumimoji="0" lang="en-US" altLang="en-US" sz="3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 Transport to the vacuole </a:t>
            </a:r>
            <a:endParaRPr kumimoji="0" lang="en-US" altLang="en-US" sz="3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 Active outward transport</a:t>
            </a:r>
            <a:endParaRPr kumimoji="0" lang="en-US" altLang="en-US" sz="3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3073" name="Picture 2">
            <a:extLst>
              <a:ext uri="{FF2B5EF4-FFF2-40B4-BE49-F238E27FC236}">
                <a16:creationId xmlns:a16="http://schemas.microsoft.com/office/drawing/2014/main" id="{204A4505-F929-43AC-83A2-58952CDE6998}"/>
              </a:ext>
            </a:extLst>
          </p:cNvPr>
          <p:cNvPicPr>
            <a:picLocks noGrp="1" noChangeAspect="1" noChangeArrowheads="1"/>
          </p:cNvPicPr>
          <p:nvPr/>
        </p:nvPicPr>
        <p:blipFill>
          <a:blip r:embed="rId2">
            <a:extLst>
              <a:ext uri="{28A0092B-C50C-407E-A947-70E740481C1C}">
                <a14:useLocalDpi xmlns:a14="http://schemas.microsoft.com/office/drawing/2010/main" val="0"/>
              </a:ext>
            </a:extLst>
          </a:blip>
          <a:srcRect l="40508" t="5469" r="2733" b="26407"/>
          <a:stretch>
            <a:fillRect/>
          </a:stretch>
        </p:blipFill>
        <p:spPr bwMode="auto">
          <a:xfrm>
            <a:off x="7061982" y="1392709"/>
            <a:ext cx="4994030" cy="444538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1E349406-0AE9-4178-8CBA-4AD626F8E459}"/>
              </a:ext>
            </a:extLst>
          </p:cNvPr>
          <p:cNvSpPr>
            <a:spLocks noChangeArrowheads="1"/>
          </p:cNvSpPr>
          <p:nvPr/>
        </p:nvSpPr>
        <p:spPr bwMode="auto">
          <a:xfrm>
            <a:off x="0" y="26670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3903262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 y="473745"/>
            <a:ext cx="11227090" cy="5902829"/>
          </a:xfrm>
          <a:prstGeom prst="rect">
            <a:avLst/>
          </a:prstGeom>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4" y="855482"/>
            <a:ext cx="8794198" cy="593490"/>
          </a:xfrm>
        </p:spPr>
        <p:txBody>
          <a:bodyPr anchor="b">
            <a:normAutofit fontScale="90000"/>
          </a:bodyPr>
          <a:lstStyle/>
          <a:p>
            <a:r>
              <a:rPr lang="en-US" b="1" dirty="0">
                <a:solidFill>
                  <a:schemeClr val="accent1">
                    <a:lumMod val="60000"/>
                    <a:lumOff val="40000"/>
                  </a:schemeClr>
                </a:solidFill>
              </a:rPr>
              <a:t>Cellular defense against heavy metals</a:t>
            </a:r>
          </a:p>
        </p:txBody>
      </p:sp>
      <p:sp>
        <p:nvSpPr>
          <p:cNvPr id="12" name="Rectangle 11">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idx="1"/>
          </p:nvPr>
        </p:nvSpPr>
        <p:spPr>
          <a:xfrm>
            <a:off x="703386" y="1524738"/>
            <a:ext cx="10789920" cy="4693182"/>
          </a:xfrm>
        </p:spPr>
        <p:txBody>
          <a:bodyPr anchor="ctr">
            <a:normAutofit/>
          </a:bodyPr>
          <a:lstStyle/>
          <a:p>
            <a:pPr marL="0" indent="0">
              <a:lnSpc>
                <a:spcPct val="90000"/>
              </a:lnSpc>
              <a:buNone/>
            </a:pPr>
            <a:r>
              <a:rPr lang="en-US" sz="1600" b="1" dirty="0">
                <a:solidFill>
                  <a:schemeClr val="tx1"/>
                </a:solidFill>
              </a:rPr>
              <a:t>1. </a:t>
            </a:r>
            <a:r>
              <a:rPr lang="en-US" sz="2000" b="1" dirty="0">
                <a:solidFill>
                  <a:schemeClr val="tx1"/>
                </a:solidFill>
                <a:latin typeface="Calibri" panose="020F0502020204030204" pitchFamily="34" charset="0"/>
                <a:cs typeface="Calibri" panose="020F0502020204030204" pitchFamily="34" charset="0"/>
              </a:rPr>
              <a:t>Cellular Signals and Responses to Heavy Metal Exposure</a:t>
            </a:r>
          </a:p>
          <a:p>
            <a:pPr>
              <a:lnSpc>
                <a:spcPct val="90000"/>
              </a:lnSpc>
            </a:pPr>
            <a:r>
              <a:rPr lang="en-US" sz="2000" dirty="0">
                <a:solidFill>
                  <a:schemeClr val="tx1"/>
                </a:solidFill>
                <a:latin typeface="Calibri" panose="020F0502020204030204" pitchFamily="34" charset="0"/>
                <a:cs typeface="Calibri" panose="020F0502020204030204" pitchFamily="34" charset="0"/>
              </a:rPr>
              <a:t>There are clear relationships between </a:t>
            </a:r>
            <a:r>
              <a:rPr lang="en-US" sz="2000" u="sng" dirty="0">
                <a:solidFill>
                  <a:schemeClr val="tx1"/>
                </a:solidFill>
                <a:latin typeface="Calibri" panose="020F0502020204030204" pitchFamily="34" charset="0"/>
                <a:cs typeface="Calibri" panose="020F0502020204030204" pitchFamily="34" charset="0"/>
              </a:rPr>
              <a:t>exposure to heavy metals </a:t>
            </a:r>
            <a:r>
              <a:rPr lang="en-US" sz="2000" dirty="0">
                <a:solidFill>
                  <a:schemeClr val="tx1"/>
                </a:solidFill>
                <a:latin typeface="Calibri" panose="020F0502020204030204" pitchFamily="34" charset="0"/>
                <a:cs typeface="Calibri" panose="020F0502020204030204" pitchFamily="34" charset="0"/>
              </a:rPr>
              <a:t>in the environment, </a:t>
            </a:r>
            <a:r>
              <a:rPr lang="en-US" sz="2000" u="sng" dirty="0">
                <a:solidFill>
                  <a:schemeClr val="tx1"/>
                </a:solidFill>
                <a:latin typeface="Calibri" panose="020F0502020204030204" pitchFamily="34" charset="0"/>
                <a:cs typeface="Calibri" panose="020F0502020204030204" pitchFamily="34" charset="0"/>
              </a:rPr>
              <a:t>antioxidant capacity </a:t>
            </a:r>
            <a:r>
              <a:rPr lang="en-US" sz="2000" dirty="0">
                <a:solidFill>
                  <a:schemeClr val="tx1"/>
                </a:solidFill>
                <a:latin typeface="Calibri" panose="020F0502020204030204" pitchFamily="34" charset="0"/>
                <a:cs typeface="Calibri" panose="020F0502020204030204" pitchFamily="34" charset="0"/>
              </a:rPr>
              <a:t>and </a:t>
            </a:r>
            <a:r>
              <a:rPr lang="en-US" sz="2000" u="sng" dirty="0">
                <a:solidFill>
                  <a:schemeClr val="tx1"/>
                </a:solidFill>
                <a:latin typeface="Calibri" panose="020F0502020204030204" pitchFamily="34" charset="0"/>
                <a:cs typeface="Calibri" panose="020F0502020204030204" pitchFamily="34" charset="0"/>
              </a:rPr>
              <a:t>redox homeostasis </a:t>
            </a:r>
            <a:r>
              <a:rPr lang="en-US" sz="2000" dirty="0">
                <a:solidFill>
                  <a:schemeClr val="tx1"/>
                </a:solidFill>
                <a:latin typeface="Calibri" panose="020F0502020204030204" pitchFamily="34" charset="0"/>
                <a:cs typeface="Calibri" panose="020F0502020204030204" pitchFamily="34" charset="0"/>
              </a:rPr>
              <a:t>in plants.</a:t>
            </a:r>
          </a:p>
          <a:p>
            <a:pPr>
              <a:lnSpc>
                <a:spcPct val="90000"/>
              </a:lnSpc>
            </a:pPr>
            <a:r>
              <a:rPr lang="en-US" sz="2000" dirty="0">
                <a:solidFill>
                  <a:schemeClr val="tx1"/>
                </a:solidFill>
                <a:latin typeface="Calibri" panose="020F0502020204030204" pitchFamily="34" charset="0"/>
                <a:cs typeface="Calibri" panose="020F0502020204030204" pitchFamily="34" charset="0"/>
              </a:rPr>
              <a:t>The degree of tolerance to acute exposure to heavy metals appears to be directly related to their antioxidant capacity.</a:t>
            </a:r>
          </a:p>
          <a:p>
            <a:pPr marL="0" indent="0">
              <a:lnSpc>
                <a:spcPct val="90000"/>
              </a:lnSpc>
              <a:buNone/>
            </a:pPr>
            <a:r>
              <a:rPr lang="en-US" sz="2000" dirty="0">
                <a:solidFill>
                  <a:schemeClr val="tx1"/>
                </a:solidFill>
                <a:latin typeface="Calibri" panose="020F0502020204030204" pitchFamily="34" charset="0"/>
                <a:cs typeface="Calibri" panose="020F0502020204030204" pitchFamily="34" charset="0"/>
              </a:rPr>
              <a:t>Principal antioxidants include </a:t>
            </a:r>
          </a:p>
          <a:p>
            <a:pPr>
              <a:lnSpc>
                <a:spcPct val="90000"/>
              </a:lnSpc>
            </a:pPr>
            <a:r>
              <a:rPr lang="en-US" sz="2000" dirty="0">
                <a:solidFill>
                  <a:schemeClr val="tx1"/>
                </a:solidFill>
                <a:latin typeface="Calibri" panose="020F0502020204030204" pitchFamily="34" charset="0"/>
                <a:cs typeface="Calibri" panose="020F0502020204030204" pitchFamily="34" charset="0"/>
              </a:rPr>
              <a:t>glutathione (GSH), </a:t>
            </a:r>
          </a:p>
          <a:p>
            <a:pPr>
              <a:lnSpc>
                <a:spcPct val="90000"/>
              </a:lnSpc>
            </a:pPr>
            <a:r>
              <a:rPr lang="en-US" sz="2000" dirty="0">
                <a:solidFill>
                  <a:schemeClr val="tx1"/>
                </a:solidFill>
                <a:latin typeface="Calibri" panose="020F0502020204030204" pitchFamily="34" charset="0"/>
                <a:cs typeface="Calibri" panose="020F0502020204030204" pitchFamily="34" charset="0"/>
              </a:rPr>
              <a:t>ascorbate,</a:t>
            </a:r>
          </a:p>
          <a:p>
            <a:pPr>
              <a:lnSpc>
                <a:spcPct val="90000"/>
              </a:lnSpc>
            </a:pPr>
            <a:r>
              <a:rPr lang="en-US" sz="2000" dirty="0">
                <a:solidFill>
                  <a:schemeClr val="tx1"/>
                </a:solidFill>
                <a:latin typeface="Calibri" panose="020F0502020204030204" pitchFamily="34" charset="0"/>
                <a:cs typeface="Calibri" panose="020F0502020204030204" pitchFamily="34" charset="0"/>
              </a:rPr>
              <a:t>α-tocopherol and proline</a:t>
            </a:r>
          </a:p>
          <a:p>
            <a:pPr>
              <a:lnSpc>
                <a:spcPct val="90000"/>
              </a:lnSpc>
            </a:pPr>
            <a:r>
              <a:rPr lang="en-US" sz="2000" dirty="0">
                <a:solidFill>
                  <a:schemeClr val="tx1"/>
                </a:solidFill>
                <a:latin typeface="Calibri" panose="020F0502020204030204" pitchFamily="34" charset="0"/>
                <a:cs typeface="Calibri" panose="020F0502020204030204" pitchFamily="34" charset="0"/>
              </a:rPr>
              <a:t>Enzymes; superoxide dismutase (SOD), catalase (CAT), ascorbate peroxidase (APX) and peroxiredoxin (PRX), whilst the enzymes glutathione peroxidase (GPX) and glutathione-S-transferase (GST), glutathione reductase (GR), monodehydroascorbate reductase (MDAR) and </a:t>
            </a:r>
            <a:r>
              <a:rPr lang="en-US" sz="2000" dirty="0" err="1">
                <a:solidFill>
                  <a:schemeClr val="tx1"/>
                </a:solidFill>
                <a:latin typeface="Calibri" panose="020F0502020204030204" pitchFamily="34" charset="0"/>
                <a:cs typeface="Calibri" panose="020F0502020204030204" pitchFamily="34" charset="0"/>
              </a:rPr>
              <a:t>dehydroascorbate</a:t>
            </a:r>
            <a:r>
              <a:rPr lang="en-US" sz="2000" dirty="0">
                <a:solidFill>
                  <a:schemeClr val="tx1"/>
                </a:solidFill>
                <a:latin typeface="Calibri" panose="020F0502020204030204" pitchFamily="34" charset="0"/>
                <a:cs typeface="Calibri" panose="020F0502020204030204" pitchFamily="34" charset="0"/>
              </a:rPr>
              <a:t> reductase (DHAR) contribute to the redox poise of a plant cell.</a:t>
            </a:r>
          </a:p>
        </p:txBody>
      </p:sp>
    </p:spTree>
    <p:extLst>
      <p:ext uri="{BB962C8B-B14F-4D97-AF65-F5344CB8AC3E}">
        <p14:creationId xmlns:p14="http://schemas.microsoft.com/office/powerpoint/2010/main" val="3188940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 y="473745"/>
            <a:ext cx="11227090" cy="5902829"/>
          </a:xfrm>
          <a:prstGeom prst="rect">
            <a:avLst/>
          </a:prstGeom>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1C90AB11-B608-482D-AFB4-D48076501CC8}"/>
              </a:ext>
            </a:extLst>
          </p:cNvPr>
          <p:cNvSpPr>
            <a:spLocks noGrp="1"/>
          </p:cNvSpPr>
          <p:nvPr>
            <p:ph type="title"/>
          </p:nvPr>
        </p:nvSpPr>
        <p:spPr>
          <a:xfrm>
            <a:off x="1154954" y="855482"/>
            <a:ext cx="8761413" cy="898674"/>
          </a:xfrm>
        </p:spPr>
        <p:txBody>
          <a:bodyPr anchor="b">
            <a:normAutofit/>
          </a:bodyPr>
          <a:lstStyle/>
          <a:p>
            <a:r>
              <a:rPr lang="en-GB" b="1">
                <a:solidFill>
                  <a:schemeClr val="tx2"/>
                </a:solidFill>
                <a:latin typeface="Times New Roman" panose="02020603050405020304" pitchFamily="18" charset="0"/>
                <a:ea typeface="Calibri" panose="020F0502020204030204" pitchFamily="34" charset="0"/>
                <a:cs typeface="Times New Roman" panose="02020603050405020304" pitchFamily="18" charset="0"/>
              </a:rPr>
              <a:t>2.</a:t>
            </a:r>
            <a:r>
              <a:rPr lang="en-GB" b="1">
                <a:solidFill>
                  <a:schemeClr val="tx2"/>
                </a:solidFill>
                <a:latin typeface="Calibri" panose="020F0502020204030204" pitchFamily="34" charset="0"/>
                <a:ea typeface="Calibri" panose="020F0502020204030204" pitchFamily="34" charset="0"/>
                <a:cs typeface="Times New Roman" panose="02020603050405020304" pitchFamily="18" charset="0"/>
              </a:rPr>
              <a:t> </a:t>
            </a:r>
            <a:r>
              <a:rPr lang="en-US" b="1">
                <a:solidFill>
                  <a:schemeClr val="tx2"/>
                </a:solidFill>
                <a:latin typeface="Times New Roman" panose="02020603050405020304" pitchFamily="18" charset="0"/>
                <a:ea typeface="Calibri" panose="020F0502020204030204" pitchFamily="34" charset="0"/>
                <a:cs typeface="Times New Roman" panose="02020603050405020304" pitchFamily="18" charset="0"/>
              </a:rPr>
              <a:t>Nitric oxide (NO)</a:t>
            </a:r>
            <a:r>
              <a:rPr lang="en-US">
                <a:solidFill>
                  <a:schemeClr val="tx2"/>
                </a:solidFill>
                <a:latin typeface="Times New Roman" panose="02020603050405020304" pitchFamily="18" charset="0"/>
                <a:ea typeface="Calibri" panose="020F0502020204030204" pitchFamily="34" charset="0"/>
                <a:cs typeface="Times New Roman" panose="02020603050405020304" pitchFamily="18" charset="0"/>
              </a:rPr>
              <a:t> </a:t>
            </a:r>
            <a:endParaRPr lang="en-US">
              <a:solidFill>
                <a:schemeClr val="tx2"/>
              </a:solidFill>
            </a:endParaRPr>
          </a:p>
        </p:txBody>
      </p:sp>
      <p:sp>
        <p:nvSpPr>
          <p:cNvPr id="12" name="Rectangle 11">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142B6B89-CFF8-48F6-ACA8-BC80B5657E6E}"/>
              </a:ext>
            </a:extLst>
          </p:cNvPr>
          <p:cNvSpPr>
            <a:spLocks noGrp="1"/>
          </p:cNvSpPr>
          <p:nvPr>
            <p:ph idx="1"/>
          </p:nvPr>
        </p:nvSpPr>
        <p:spPr>
          <a:xfrm>
            <a:off x="942535" y="1143000"/>
            <a:ext cx="10325687" cy="5046785"/>
          </a:xfrm>
        </p:spPr>
        <p:txBody>
          <a:bodyPr anchor="ctr">
            <a:normAutofit/>
          </a:bodyPr>
          <a:lstStyle/>
          <a:p>
            <a:pPr>
              <a:lnSpc>
                <a:spcPct val="90000"/>
              </a:lnSpc>
              <a:spcBef>
                <a:spcPts val="0"/>
              </a:spcBef>
              <a:spcAft>
                <a:spcPts val="600"/>
              </a:spcAft>
              <a:buFont typeface="Wingdings" panose="05000000000000000000" pitchFamily="2" charset="2"/>
              <a:buChar char="q"/>
              <a:tabLst>
                <a:tab pos="594995" algn="l"/>
              </a:tabLst>
            </a:pPr>
            <a:r>
              <a:rPr lang="en-US" sz="2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NO is a very efficient and common signaling molecule that regulates the level of hormones. </a:t>
            </a:r>
          </a:p>
          <a:p>
            <a:pPr>
              <a:lnSpc>
                <a:spcPct val="90000"/>
              </a:lnSpc>
              <a:spcBef>
                <a:spcPts val="0"/>
              </a:spcBef>
              <a:spcAft>
                <a:spcPts val="600"/>
              </a:spcAft>
              <a:buFont typeface="Wingdings" panose="05000000000000000000" pitchFamily="2" charset="2"/>
              <a:buChar char="q"/>
              <a:tabLst>
                <a:tab pos="594995" algn="l"/>
              </a:tabLst>
            </a:pPr>
            <a:r>
              <a:rPr lang="en-US" sz="2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It is involved in the conversion of oxygen radicals to hydrogen peroxide and oxygen, hence reducing oxidative stress.</a:t>
            </a:r>
          </a:p>
          <a:p>
            <a:pPr>
              <a:lnSpc>
                <a:spcPct val="90000"/>
              </a:lnSpc>
              <a:spcBef>
                <a:spcPts val="0"/>
              </a:spcBef>
              <a:spcAft>
                <a:spcPts val="600"/>
              </a:spcAft>
              <a:buFont typeface="Wingdings" panose="05000000000000000000" pitchFamily="2" charset="2"/>
              <a:buChar char="q"/>
              <a:tabLst>
                <a:tab pos="594995" algn="l"/>
              </a:tabLst>
            </a:pPr>
            <a:r>
              <a:rPr lang="en-US" sz="2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It also stimulates the synthesis of glutathione. NO is also a well-known antioxidant itself, and along with promoting the antioxidant enzyme synthesis, it itself detoxifies the free radicals in the cell </a:t>
            </a:r>
          </a:p>
          <a:p>
            <a:pPr>
              <a:lnSpc>
                <a:spcPct val="90000"/>
              </a:lnSpc>
              <a:spcBef>
                <a:spcPts val="0"/>
              </a:spcBef>
              <a:spcAft>
                <a:spcPts val="600"/>
              </a:spcAft>
              <a:buFont typeface="Wingdings" panose="05000000000000000000" pitchFamily="2" charset="2"/>
              <a:buChar char="q"/>
              <a:tabLst>
                <a:tab pos="594995" algn="l"/>
              </a:tabLst>
            </a:pPr>
            <a:r>
              <a:rPr lang="en-US" sz="2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NO is responsible for providing heavy metal tolerance to plant by inducing various biochemical and physiological even molecular changes in the cell.</a:t>
            </a:r>
            <a:endPar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a:lnSpc>
                <a:spcPct val="90000"/>
              </a:lnSpc>
              <a:spcBef>
                <a:spcPts val="0"/>
              </a:spcBef>
              <a:spcAft>
                <a:spcPts val="600"/>
              </a:spcAft>
              <a:tabLst>
                <a:tab pos="594995" algn="l"/>
              </a:tabLst>
            </a:pPr>
            <a:r>
              <a:rPr lang="en-US" sz="20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Concentration of calcium</a:t>
            </a:r>
            <a:r>
              <a:rPr lang="en-US" sz="2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has also been associated with NO, increases cytosolic concentration of Ca2+ in response to heavy metal stress. Elevated levels of calcium cause physiological and biochemical changes in the cell along with elevation or regulation of NO concentration.</a:t>
            </a:r>
            <a:endParaRPr lang="en-US" sz="2000" dirty="0">
              <a:solidFill>
                <a:schemeClr val="tx1"/>
              </a:solidFill>
            </a:endParaRPr>
          </a:p>
        </p:txBody>
      </p:sp>
    </p:spTree>
    <p:extLst>
      <p:ext uri="{BB962C8B-B14F-4D97-AF65-F5344CB8AC3E}">
        <p14:creationId xmlns:p14="http://schemas.microsoft.com/office/powerpoint/2010/main" val="4175495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 y="473745"/>
            <a:ext cx="11227090" cy="5902829"/>
          </a:xfrm>
          <a:prstGeom prst="rect">
            <a:avLst/>
          </a:prstGeom>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11F566D5-C40B-4FCB-AC96-8BF3937F5D0F}"/>
              </a:ext>
            </a:extLst>
          </p:cNvPr>
          <p:cNvSpPr>
            <a:spLocks noGrp="1"/>
          </p:cNvSpPr>
          <p:nvPr>
            <p:ph type="title"/>
          </p:nvPr>
        </p:nvSpPr>
        <p:spPr>
          <a:xfrm>
            <a:off x="1154954" y="855482"/>
            <a:ext cx="8761413" cy="898674"/>
          </a:xfrm>
        </p:spPr>
        <p:txBody>
          <a:bodyPr anchor="b">
            <a:normAutofit/>
          </a:bodyPr>
          <a:lstStyle/>
          <a:p>
            <a:r>
              <a:rPr lang="en-US" b="1">
                <a:solidFill>
                  <a:schemeClr val="tx2"/>
                </a:solidFill>
                <a:latin typeface="Times New Roman" panose="02020603050405020304" pitchFamily="18" charset="0"/>
                <a:ea typeface="Calibri" panose="020F0502020204030204" pitchFamily="34" charset="0"/>
                <a:cs typeface="Times New Roman" panose="02020603050405020304" pitchFamily="18" charset="0"/>
              </a:rPr>
              <a:t>3. Secondary metabolites:</a:t>
            </a:r>
            <a:r>
              <a:rPr lang="en-US">
                <a:solidFill>
                  <a:schemeClr val="tx2"/>
                </a:solidFill>
                <a:latin typeface="Calibri" panose="020F0502020204030204" pitchFamily="34" charset="0"/>
                <a:ea typeface="Calibri" panose="020F0502020204030204" pitchFamily="34" charset="0"/>
                <a:cs typeface="Times New Roman" panose="02020603050405020304" pitchFamily="18" charset="0"/>
              </a:rPr>
              <a:t> </a:t>
            </a:r>
            <a:endParaRPr lang="en-US">
              <a:solidFill>
                <a:schemeClr val="tx2"/>
              </a:solidFill>
            </a:endParaRPr>
          </a:p>
        </p:txBody>
      </p:sp>
      <p:sp>
        <p:nvSpPr>
          <p:cNvPr id="12" name="Rectangle 11">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475803A3-39D6-4C44-96BA-1E930F357D83}"/>
              </a:ext>
            </a:extLst>
          </p:cNvPr>
          <p:cNvSpPr>
            <a:spLocks noGrp="1"/>
          </p:cNvSpPr>
          <p:nvPr>
            <p:ph idx="1"/>
          </p:nvPr>
        </p:nvSpPr>
        <p:spPr>
          <a:xfrm>
            <a:off x="942535" y="1143000"/>
            <a:ext cx="10181077" cy="5103055"/>
          </a:xfrm>
        </p:spPr>
        <p:txBody>
          <a:bodyPr anchor="ctr">
            <a:normAutofit/>
          </a:bodyPr>
          <a:lstStyle/>
          <a:p>
            <a:pPr marL="0" algn="just">
              <a:lnSpc>
                <a:spcPct val="90000"/>
              </a:lnSpc>
              <a:spcBef>
                <a:spcPts val="0"/>
              </a:spcBef>
              <a:tabLst>
                <a:tab pos="594995" algn="l"/>
              </a:tabLst>
            </a:pP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The production of </a:t>
            </a:r>
            <a:r>
              <a:rPr lang="en-US" sz="2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secondary metabolite under heavy metal stress in plants, helps in tolerance, because of their chelation ability. </a:t>
            </a:r>
          </a:p>
          <a:p>
            <a:pPr marL="0" algn="just">
              <a:lnSpc>
                <a:spcPct val="90000"/>
              </a:lnSpc>
              <a:spcBef>
                <a:spcPts val="0"/>
              </a:spcBef>
              <a:tabLst>
                <a:tab pos="594995" algn="l"/>
              </a:tabLst>
            </a:pPr>
            <a:r>
              <a:rPr lang="en-US" sz="2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Within plant cells there is a dynamic balance between oxidants and antioxidants that keep ROS accumulation under control. </a:t>
            </a:r>
          </a:p>
          <a:p>
            <a:pPr marL="0" algn="just">
              <a:lnSpc>
                <a:spcPct val="90000"/>
              </a:lnSpc>
              <a:spcBef>
                <a:spcPts val="0"/>
              </a:spcBef>
              <a:tabLst>
                <a:tab pos="594995" algn="l"/>
              </a:tabLst>
            </a:pPr>
            <a:r>
              <a:rPr lang="en-US" sz="2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If this physiological equilibrium is unbalanced towards the accumulation of oxidants, the cell responds with the production of compounds able to restore the initial state (Fig.). </a:t>
            </a:r>
          </a:p>
          <a:p>
            <a:pPr marL="0" algn="just">
              <a:lnSpc>
                <a:spcPct val="90000"/>
              </a:lnSpc>
              <a:spcBef>
                <a:spcPts val="0"/>
              </a:spcBef>
              <a:tabLst>
                <a:tab pos="594995" algn="l"/>
              </a:tabLst>
            </a:pPr>
            <a:r>
              <a:rPr lang="en-US" sz="2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The role of secondary metabolites in counteracting ROS stress is well documented. </a:t>
            </a:r>
            <a:r>
              <a:rPr lang="en-US" sz="20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Polyphenols, terpenes and vitamins </a:t>
            </a:r>
            <a:r>
              <a:rPr lang="en-US" sz="2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are the chief secondary metabolites able </a:t>
            </a:r>
            <a:r>
              <a:rPr lang="en-US" sz="2000"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to counteract ROS </a:t>
            </a:r>
            <a:r>
              <a:rPr lang="en-US" sz="2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and </a:t>
            </a:r>
            <a:r>
              <a:rPr lang="en-US" sz="2000"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avoid oxidative stress</a:t>
            </a:r>
            <a:r>
              <a:rPr lang="en-US" sz="2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endPar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algn="just">
              <a:lnSpc>
                <a:spcPct val="90000"/>
              </a:lnSpc>
              <a:spcBef>
                <a:spcPts val="0"/>
              </a:spcBef>
              <a:tabLst>
                <a:tab pos="594995" algn="l"/>
              </a:tabLst>
            </a:pPr>
            <a:r>
              <a:rPr lang="en-US" sz="2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It is important to discuss also the impact of nanoparticles (NPs, for example metal oxide NPs) on plant secondary metabolism, since they produce ROS. NPs-induced ROS are produced both at the apoplast, via the action of plasma membrane bound NOX and the chloroplast, they activate intracellular signaling cascades (calcium and MAPK).</a:t>
            </a:r>
            <a:endPar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nSpc>
                <a:spcPct val="90000"/>
              </a:lnSpc>
            </a:pPr>
            <a:endParaRPr lang="en-US" dirty="0">
              <a:solidFill>
                <a:schemeClr val="tx1"/>
              </a:solidFill>
            </a:endParaRPr>
          </a:p>
        </p:txBody>
      </p:sp>
    </p:spTree>
    <p:extLst>
      <p:ext uri="{BB962C8B-B14F-4D97-AF65-F5344CB8AC3E}">
        <p14:creationId xmlns:p14="http://schemas.microsoft.com/office/powerpoint/2010/main" val="31480375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F78DAAE-B0C3-49A3-8AB1-AD2FF0E36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US" dirty="0"/>
          </a:p>
        </p:txBody>
      </p:sp>
      <p:sp>
        <p:nvSpPr>
          <p:cNvPr id="9" name="Rectangle 8">
            <a:extLst>
              <a:ext uri="{FF2B5EF4-FFF2-40B4-BE49-F238E27FC236}">
                <a16:creationId xmlns:a16="http://schemas.microsoft.com/office/drawing/2014/main" id="{F6A8A81D-3338-4B0F-A26F-A3D259D27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801794"/>
            <a:ext cx="11000237" cy="52482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0155665-7CE2-4939-AE5E-020DC1D20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2" name="Picture 1">
            <a:extLst>
              <a:ext uri="{FF2B5EF4-FFF2-40B4-BE49-F238E27FC236}">
                <a16:creationId xmlns:a16="http://schemas.microsoft.com/office/drawing/2014/main" id="{0CEF724A-DC7A-4D15-8C60-C96E9C06CCE0}"/>
              </a:ext>
            </a:extLst>
          </p:cNvPr>
          <p:cNvPicPr>
            <a:picLocks noChangeAspect="1"/>
          </p:cNvPicPr>
          <p:nvPr/>
        </p:nvPicPr>
        <p:blipFill>
          <a:blip r:embed="rId2"/>
          <a:stretch>
            <a:fillRect/>
          </a:stretch>
        </p:blipFill>
        <p:spPr>
          <a:xfrm>
            <a:off x="1021370" y="1143000"/>
            <a:ext cx="9325108" cy="4907060"/>
          </a:xfrm>
          <a:prstGeom prst="rect">
            <a:avLst/>
          </a:prstGeom>
        </p:spPr>
      </p:pic>
    </p:spTree>
    <p:extLst>
      <p:ext uri="{BB962C8B-B14F-4D97-AF65-F5344CB8AC3E}">
        <p14:creationId xmlns:p14="http://schemas.microsoft.com/office/powerpoint/2010/main" val="26931509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4. Phytochelatins (PCs)</a:t>
            </a:r>
          </a:p>
        </p:txBody>
      </p:sp>
      <p:sp>
        <p:nvSpPr>
          <p:cNvPr id="3" name="Content Placeholder 2"/>
          <p:cNvSpPr>
            <a:spLocks noGrp="1"/>
          </p:cNvSpPr>
          <p:nvPr>
            <p:ph idx="1"/>
          </p:nvPr>
        </p:nvSpPr>
        <p:spPr>
          <a:xfrm>
            <a:off x="464235" y="2433710"/>
            <a:ext cx="11282288" cy="4178105"/>
          </a:xfrm>
        </p:spPr>
        <p:txBody>
          <a:bodyPr>
            <a:normAutofit fontScale="92500" lnSpcReduction="10000"/>
          </a:bodyPr>
          <a:lstStyle/>
          <a:p>
            <a:pPr algn="just"/>
            <a:r>
              <a:rPr lang="en-US" sz="2100" dirty="0">
                <a:latin typeface="Calibri" panose="020F0502020204030204" pitchFamily="34" charset="0"/>
                <a:cs typeface="Calibri" panose="020F0502020204030204" pitchFamily="34" charset="0"/>
              </a:rPr>
              <a:t>One of the mechanisms adopted by plants to detoxify HMs is the production of low-molecular weight comp. synthesized from </a:t>
            </a:r>
            <a:r>
              <a:rPr lang="en-US" sz="2100" dirty="0">
                <a:solidFill>
                  <a:srgbClr val="C00000"/>
                </a:solidFill>
                <a:latin typeface="Calibri" panose="020F0502020204030204" pitchFamily="34" charset="0"/>
                <a:cs typeface="Calibri" panose="020F0502020204030204" pitchFamily="34" charset="0"/>
              </a:rPr>
              <a:t>sulfur-rich glutathione (GSH)</a:t>
            </a:r>
            <a:r>
              <a:rPr lang="en-US" sz="2100" dirty="0">
                <a:latin typeface="Calibri" panose="020F0502020204030204" pitchFamily="34" charset="0"/>
                <a:cs typeface="Calibri" panose="020F0502020204030204" pitchFamily="34" charset="0"/>
              </a:rPr>
              <a:t> by the enzyme </a:t>
            </a:r>
            <a:r>
              <a:rPr lang="en-US" sz="2100" dirty="0" err="1">
                <a:solidFill>
                  <a:srgbClr val="C00000"/>
                </a:solidFill>
                <a:latin typeface="Calibri" panose="020F0502020204030204" pitchFamily="34" charset="0"/>
                <a:cs typeface="Calibri" panose="020F0502020204030204" pitchFamily="34" charset="0"/>
              </a:rPr>
              <a:t>phytochelatin</a:t>
            </a:r>
            <a:r>
              <a:rPr lang="en-US" sz="2100" dirty="0">
                <a:solidFill>
                  <a:srgbClr val="C00000"/>
                </a:solidFill>
                <a:latin typeface="Calibri" panose="020F0502020204030204" pitchFamily="34" charset="0"/>
                <a:cs typeface="Calibri" panose="020F0502020204030204" pitchFamily="34" charset="0"/>
              </a:rPr>
              <a:t> synthase (PCS), </a:t>
            </a:r>
            <a:r>
              <a:rPr lang="en-US" sz="2100" dirty="0">
                <a:latin typeface="Calibri" panose="020F0502020204030204" pitchFamily="34" charset="0"/>
                <a:cs typeface="Calibri" panose="020F0502020204030204" pitchFamily="34" charset="0"/>
              </a:rPr>
              <a:t>that have a high affinity to bind to HMs when they are at toxic levels.</a:t>
            </a:r>
          </a:p>
          <a:p>
            <a:pPr algn="just"/>
            <a:r>
              <a:rPr lang="en-US" sz="2100" dirty="0">
                <a:latin typeface="Calibri" panose="020F0502020204030204" pitchFamily="34" charset="0"/>
                <a:cs typeface="Calibri" panose="020F0502020204030204" pitchFamily="34" charset="0"/>
              </a:rPr>
              <a:t>In plants, PCs are found to be part of the defensive act not only against metal-related stresses but also in response to other stressors such as </a:t>
            </a:r>
            <a:r>
              <a:rPr lang="en-US" sz="2100" dirty="0">
                <a:solidFill>
                  <a:srgbClr val="C00000"/>
                </a:solidFill>
                <a:latin typeface="Calibri" panose="020F0502020204030204" pitchFamily="34" charset="0"/>
                <a:cs typeface="Calibri" panose="020F0502020204030204" pitchFamily="34" charset="0"/>
              </a:rPr>
              <a:t>excess heat, salt, UV-B, </a:t>
            </a:r>
            <a:r>
              <a:rPr lang="en-US" sz="2100" dirty="0">
                <a:latin typeface="Calibri" panose="020F0502020204030204" pitchFamily="34" charset="0"/>
                <a:cs typeface="Calibri" panose="020F0502020204030204" pitchFamily="34" charset="0"/>
              </a:rPr>
              <a:t>and</a:t>
            </a:r>
            <a:r>
              <a:rPr lang="en-US" sz="2100" dirty="0">
                <a:solidFill>
                  <a:srgbClr val="C00000"/>
                </a:solidFill>
                <a:latin typeface="Calibri" panose="020F0502020204030204" pitchFamily="34" charset="0"/>
                <a:cs typeface="Calibri" panose="020F0502020204030204" pitchFamily="34" charset="0"/>
              </a:rPr>
              <a:t> herbicide</a:t>
            </a:r>
            <a:r>
              <a:rPr lang="en-US" sz="2100" dirty="0">
                <a:latin typeface="Calibri" panose="020F0502020204030204" pitchFamily="34" charset="0"/>
                <a:cs typeface="Calibri" panose="020F0502020204030204" pitchFamily="34" charset="0"/>
              </a:rPr>
              <a:t>. </a:t>
            </a:r>
          </a:p>
          <a:p>
            <a:pPr algn="just"/>
            <a:r>
              <a:rPr lang="en-US" sz="2100" dirty="0">
                <a:latin typeface="Calibri" panose="020F0502020204030204" pitchFamily="34" charset="0"/>
                <a:cs typeface="Calibri" panose="020F0502020204030204" pitchFamily="34" charset="0"/>
              </a:rPr>
              <a:t>PCs are reported to be used as </a:t>
            </a:r>
            <a:r>
              <a:rPr lang="en-US" sz="2100" u="sng" dirty="0">
                <a:latin typeface="Calibri" panose="020F0502020204030204" pitchFamily="34" charset="0"/>
                <a:cs typeface="Calibri" panose="020F0502020204030204" pitchFamily="34" charset="0"/>
              </a:rPr>
              <a:t>biomarkers</a:t>
            </a:r>
            <a:r>
              <a:rPr lang="en-US" sz="2100" dirty="0">
                <a:latin typeface="Calibri" panose="020F0502020204030204" pitchFamily="34" charset="0"/>
                <a:cs typeface="Calibri" panose="020F0502020204030204" pitchFamily="34" charset="0"/>
              </a:rPr>
              <a:t> for the </a:t>
            </a:r>
            <a:r>
              <a:rPr lang="en-US" sz="2100" u="sng" dirty="0">
                <a:latin typeface="Calibri" panose="020F0502020204030204" pitchFamily="34" charset="0"/>
                <a:cs typeface="Calibri" panose="020F0502020204030204" pitchFamily="34" charset="0"/>
              </a:rPr>
              <a:t>early detection of HM stress</a:t>
            </a:r>
            <a:r>
              <a:rPr lang="en-US" sz="2100" dirty="0">
                <a:latin typeface="Calibri" panose="020F0502020204030204" pitchFamily="34" charset="0"/>
                <a:cs typeface="Calibri" panose="020F0502020204030204" pitchFamily="34" charset="0"/>
              </a:rPr>
              <a:t> in plants.</a:t>
            </a:r>
          </a:p>
          <a:p>
            <a:pPr algn="just"/>
            <a:r>
              <a:rPr lang="en-US" sz="2100" dirty="0">
                <a:solidFill>
                  <a:srgbClr val="C00000"/>
                </a:solidFill>
                <a:latin typeface="Calibri" panose="020F0502020204030204" pitchFamily="34" charset="0"/>
                <a:cs typeface="Calibri" panose="020F0502020204030204" pitchFamily="34" charset="0"/>
              </a:rPr>
              <a:t>Cytosol </a:t>
            </a:r>
            <a:r>
              <a:rPr lang="en-US" sz="2100" dirty="0">
                <a:latin typeface="Calibri" panose="020F0502020204030204" pitchFamily="34" charset="0"/>
                <a:cs typeface="Calibri" panose="020F0502020204030204" pitchFamily="34" charset="0"/>
              </a:rPr>
              <a:t>is the place where </a:t>
            </a:r>
            <a:r>
              <a:rPr lang="en-US" sz="2100" u="sng" dirty="0">
                <a:latin typeface="Calibri" panose="020F0502020204030204" pitchFamily="34" charset="0"/>
                <a:cs typeface="Calibri" panose="020F0502020204030204" pitchFamily="34" charset="0"/>
              </a:rPr>
              <a:t>PCs are manufactured </a:t>
            </a:r>
            <a:r>
              <a:rPr lang="en-US" sz="2100" dirty="0">
                <a:latin typeface="Calibri" panose="020F0502020204030204" pitchFamily="34" charset="0"/>
                <a:cs typeface="Calibri" panose="020F0502020204030204" pitchFamily="34" charset="0"/>
              </a:rPr>
              <a:t>and actively shipped from there to </a:t>
            </a:r>
            <a:r>
              <a:rPr lang="en-US" sz="2100" u="sng" dirty="0">
                <a:latin typeface="Calibri" panose="020F0502020204030204" pitchFamily="34" charset="0"/>
                <a:cs typeface="Calibri" panose="020F0502020204030204" pitchFamily="34" charset="0"/>
              </a:rPr>
              <a:t>vacuole as their destination.</a:t>
            </a:r>
          </a:p>
          <a:p>
            <a:pPr algn="just"/>
            <a:r>
              <a:rPr lang="en-US" sz="2100" dirty="0">
                <a:latin typeface="Calibri" panose="020F0502020204030204" pitchFamily="34" charset="0"/>
                <a:cs typeface="Calibri" panose="020F0502020204030204" pitchFamily="34" charset="0"/>
              </a:rPr>
              <a:t>The induction of PCs occurs inside cells as result of HMs where PCs via sulfhydryl and carboxyl groups can attach to some HM cations and anions such as Cd, Cu, Ag, Zn, </a:t>
            </a:r>
            <a:r>
              <a:rPr lang="en-US" sz="2100" dirty="0" err="1">
                <a:latin typeface="Calibri" panose="020F0502020204030204" pitchFamily="34" charset="0"/>
                <a:cs typeface="Calibri" panose="020F0502020204030204" pitchFamily="34" charset="0"/>
              </a:rPr>
              <a:t>Pb</a:t>
            </a:r>
            <a:r>
              <a:rPr lang="en-US" sz="2100" dirty="0">
                <a:latin typeface="Calibri" panose="020F0502020204030204" pitchFamily="34" charset="0"/>
                <a:cs typeface="Calibri" panose="020F0502020204030204" pitchFamily="34" charset="0"/>
              </a:rPr>
              <a:t>, Ni, and Ar.</a:t>
            </a:r>
          </a:p>
          <a:p>
            <a:pPr algn="just"/>
            <a:r>
              <a:rPr lang="en-US" sz="2100" dirty="0">
                <a:latin typeface="Calibri" panose="020F0502020204030204" pitchFamily="34" charset="0"/>
                <a:cs typeface="Calibri" panose="020F0502020204030204" pitchFamily="34" charset="0"/>
              </a:rPr>
              <a:t>However, Cd</a:t>
            </a:r>
            <a:r>
              <a:rPr lang="en-US" sz="2100" baseline="30000" dirty="0">
                <a:latin typeface="Calibri" panose="020F0502020204030204" pitchFamily="34" charset="0"/>
                <a:cs typeface="Calibri" panose="020F0502020204030204" pitchFamily="34" charset="0"/>
              </a:rPr>
              <a:t>2+</a:t>
            </a:r>
            <a:r>
              <a:rPr lang="en-US" sz="2100" dirty="0">
                <a:latin typeface="Calibri" panose="020F0502020204030204" pitchFamily="34" charset="0"/>
                <a:cs typeface="Calibri" panose="020F0502020204030204" pitchFamily="34" charset="0"/>
              </a:rPr>
              <a:t> ions are found to be the most effective stimulator of PCs synthesis where they are 4- to 6-fold stronger in inducing PCs than Cu</a:t>
            </a:r>
            <a:r>
              <a:rPr lang="en-US" sz="2100" baseline="30000" dirty="0">
                <a:latin typeface="Calibri" panose="020F0502020204030204" pitchFamily="34" charset="0"/>
                <a:cs typeface="Calibri" panose="020F0502020204030204" pitchFamily="34" charset="0"/>
              </a:rPr>
              <a:t>2+</a:t>
            </a:r>
            <a:r>
              <a:rPr lang="en-US" sz="2100" dirty="0">
                <a:latin typeface="Calibri" panose="020F0502020204030204" pitchFamily="34" charset="0"/>
                <a:cs typeface="Calibri" panose="020F0502020204030204" pitchFamily="34" charset="0"/>
              </a:rPr>
              <a:t> and Zn</a:t>
            </a:r>
            <a:r>
              <a:rPr lang="en-US" sz="2100" baseline="30000" dirty="0">
                <a:latin typeface="Calibri" panose="020F0502020204030204" pitchFamily="34" charset="0"/>
                <a:cs typeface="Calibri" panose="020F0502020204030204" pitchFamily="34" charset="0"/>
              </a:rPr>
              <a:t>2+</a:t>
            </a:r>
            <a:r>
              <a:rPr lang="en-US" sz="2100" dirty="0">
                <a:latin typeface="Calibri" panose="020F0502020204030204" pitchFamily="34" charset="0"/>
                <a:cs typeface="Calibri" panose="020F0502020204030204" pitchFamily="34" charset="0"/>
              </a:rPr>
              <a:t>  </a:t>
            </a:r>
            <a:endParaRPr lang="en-US" sz="2100" u="sng" dirty="0">
              <a:latin typeface="Calibri" panose="020F0502020204030204" pitchFamily="34" charset="0"/>
              <a:cs typeface="Calibri" panose="020F0502020204030204" pitchFamily="34" charset="0"/>
            </a:endParaRPr>
          </a:p>
          <a:p>
            <a:endParaRPr lang="en-US" dirty="0">
              <a:solidFill>
                <a:srgbClr val="C00000"/>
              </a:solidFill>
            </a:endParaRPr>
          </a:p>
        </p:txBody>
      </p:sp>
    </p:spTree>
    <p:extLst>
      <p:ext uri="{BB962C8B-B14F-4D97-AF65-F5344CB8AC3E}">
        <p14:creationId xmlns:p14="http://schemas.microsoft.com/office/powerpoint/2010/main" val="33376211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76411ED-5314-4C9A-A717-DD5A041FAF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01CD0F23-A289-474D-AC8E-7B770AB4CE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B45CE986-4A76-4B58-8796-1E505901C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3467" y="643466"/>
            <a:ext cx="8725958" cy="2948669"/>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sz="quarter" idx="4294967295"/>
          </p:nvPr>
        </p:nvSpPr>
        <p:spPr>
          <a:xfrm>
            <a:off x="643466" y="3948113"/>
            <a:ext cx="10905066" cy="2687637"/>
          </a:xfrm>
        </p:spPr>
        <p:txBody>
          <a:bodyPr>
            <a:noAutofit/>
          </a:bodyPr>
          <a:lstStyle/>
          <a:p>
            <a:r>
              <a:rPr lang="en-US" dirty="0"/>
              <a:t>Fig.  Glutathione-mediated detoxification of heavy metal stress response in plants. Exposures of plants to excess heavy metals generate reactive oxygen species (ROS) and accumulate metal ions (M+). </a:t>
            </a:r>
            <a:r>
              <a:rPr lang="en-US" b="1" dirty="0"/>
              <a:t>Glutathione detoxify ROS </a:t>
            </a:r>
            <a:r>
              <a:rPr lang="en-US" dirty="0"/>
              <a:t>through </a:t>
            </a:r>
            <a:r>
              <a:rPr lang="en-US" i="1" dirty="0"/>
              <a:t>ascorbate–glutathione cycle</a:t>
            </a:r>
            <a:r>
              <a:rPr lang="en-US" dirty="0"/>
              <a:t>. </a:t>
            </a:r>
          </a:p>
          <a:p>
            <a:r>
              <a:rPr lang="en-US" dirty="0"/>
              <a:t>Secondly, glutathione S-transferase catalyze the </a:t>
            </a:r>
            <a:r>
              <a:rPr lang="en-US" b="1" dirty="0"/>
              <a:t>conjugation of GSH with metal ions </a:t>
            </a:r>
            <a:r>
              <a:rPr lang="en-US" dirty="0"/>
              <a:t>and help them to sequester into vacuole. </a:t>
            </a:r>
          </a:p>
          <a:p>
            <a:r>
              <a:rPr lang="en-US" dirty="0"/>
              <a:t>Thirdly, GSH is also utilized by </a:t>
            </a:r>
            <a:r>
              <a:rPr lang="en-US" dirty="0" err="1"/>
              <a:t>phytochelatin</a:t>
            </a:r>
            <a:r>
              <a:rPr lang="en-US" dirty="0"/>
              <a:t> synthase (PCS) in the synthesis of phytochelatins (PCs). PCs form complexes with the metal ions in the cytosol and transported to vacuole. </a:t>
            </a:r>
          </a:p>
        </p:txBody>
      </p:sp>
    </p:spTree>
    <p:extLst>
      <p:ext uri="{BB962C8B-B14F-4D97-AF65-F5344CB8AC3E}">
        <p14:creationId xmlns:p14="http://schemas.microsoft.com/office/powerpoint/2010/main" val="6224058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 y="473745"/>
            <a:ext cx="11227090" cy="5902829"/>
          </a:xfrm>
          <a:prstGeom prst="rect">
            <a:avLst/>
          </a:prstGeom>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4" y="855482"/>
            <a:ext cx="8761413" cy="656979"/>
          </a:xfrm>
        </p:spPr>
        <p:txBody>
          <a:bodyPr anchor="b">
            <a:normAutofit/>
          </a:bodyPr>
          <a:lstStyle/>
          <a:p>
            <a:r>
              <a:rPr lang="en-US" sz="3200" dirty="0">
                <a:solidFill>
                  <a:schemeClr val="tx2"/>
                </a:solidFill>
              </a:rPr>
              <a:t>5. Metallothioneins (MTs)</a:t>
            </a:r>
          </a:p>
        </p:txBody>
      </p:sp>
      <p:sp>
        <p:nvSpPr>
          <p:cNvPr id="12" name="Rectangle 11">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idx="1"/>
          </p:nvPr>
        </p:nvSpPr>
        <p:spPr>
          <a:xfrm>
            <a:off x="1154954" y="1378635"/>
            <a:ext cx="10113268" cy="4997940"/>
          </a:xfrm>
        </p:spPr>
        <p:txBody>
          <a:bodyPr anchor="ctr">
            <a:normAutofit/>
          </a:bodyPr>
          <a:lstStyle/>
          <a:p>
            <a:pPr>
              <a:lnSpc>
                <a:spcPct val="90000"/>
              </a:lnSpc>
            </a:pPr>
            <a:r>
              <a:rPr lang="en-US" sz="1600" dirty="0">
                <a:solidFill>
                  <a:schemeClr val="tx1"/>
                </a:solidFill>
              </a:rPr>
              <a:t>MTs the </a:t>
            </a:r>
            <a:r>
              <a:rPr lang="en-US" sz="1600" u="sng" dirty="0">
                <a:solidFill>
                  <a:schemeClr val="tx1"/>
                </a:solidFill>
              </a:rPr>
              <a:t>low-molecular-weight cytoplasmic metal-binding proteins </a:t>
            </a:r>
            <a:r>
              <a:rPr lang="en-US" sz="1600" dirty="0">
                <a:solidFill>
                  <a:schemeClr val="tx1"/>
                </a:solidFill>
              </a:rPr>
              <a:t>or polypeptides that are found in a wide variety of eukaryotic organisms including </a:t>
            </a:r>
            <a:r>
              <a:rPr lang="en-US" sz="1600" u="sng" dirty="0">
                <a:solidFill>
                  <a:schemeClr val="tx1"/>
                </a:solidFill>
              </a:rPr>
              <a:t>fungi, invertebrates, mammals, and plants </a:t>
            </a:r>
            <a:r>
              <a:rPr lang="en-US" sz="1600" dirty="0">
                <a:solidFill>
                  <a:schemeClr val="tx1"/>
                </a:solidFill>
              </a:rPr>
              <a:t>as well as some </a:t>
            </a:r>
            <a:r>
              <a:rPr lang="en-US" sz="1600" u="sng" dirty="0">
                <a:solidFill>
                  <a:schemeClr val="tx1"/>
                </a:solidFill>
              </a:rPr>
              <a:t>prokaryotes</a:t>
            </a:r>
            <a:r>
              <a:rPr lang="en-US" sz="1600" dirty="0">
                <a:solidFill>
                  <a:schemeClr val="tx1"/>
                </a:solidFill>
              </a:rPr>
              <a:t>.</a:t>
            </a:r>
          </a:p>
          <a:p>
            <a:pPr>
              <a:lnSpc>
                <a:spcPct val="90000"/>
              </a:lnSpc>
            </a:pPr>
            <a:r>
              <a:rPr lang="en-US" sz="1600" u="sng" dirty="0">
                <a:solidFill>
                  <a:schemeClr val="tx1"/>
                </a:solidFill>
              </a:rPr>
              <a:t>PCs </a:t>
            </a:r>
            <a:r>
              <a:rPr lang="en-US" sz="1600" dirty="0">
                <a:solidFill>
                  <a:schemeClr val="tx1"/>
                </a:solidFill>
              </a:rPr>
              <a:t>in plants may mainly deal with </a:t>
            </a:r>
            <a:r>
              <a:rPr lang="en-US" sz="1600" u="sng" dirty="0">
                <a:solidFill>
                  <a:schemeClr val="tx1"/>
                </a:solidFill>
              </a:rPr>
              <a:t>Cd detoxification</a:t>
            </a:r>
            <a:r>
              <a:rPr lang="en-US" sz="1600" dirty="0">
                <a:solidFill>
                  <a:schemeClr val="tx1"/>
                </a:solidFill>
              </a:rPr>
              <a:t>, whereas </a:t>
            </a:r>
            <a:r>
              <a:rPr lang="en-US" sz="1600" u="sng" dirty="0">
                <a:solidFill>
                  <a:schemeClr val="tx1"/>
                </a:solidFill>
              </a:rPr>
              <a:t>MTs</a:t>
            </a:r>
            <a:r>
              <a:rPr lang="en-US" sz="1600" dirty="0">
                <a:solidFill>
                  <a:schemeClr val="tx1"/>
                </a:solidFill>
              </a:rPr>
              <a:t> appear to be capable of showing affinity with a greater range of metals such as </a:t>
            </a:r>
            <a:r>
              <a:rPr lang="en-US" sz="1600" u="sng" dirty="0">
                <a:solidFill>
                  <a:schemeClr val="tx1"/>
                </a:solidFill>
              </a:rPr>
              <a:t>Cu, Zn, Cd, and As.</a:t>
            </a:r>
          </a:p>
          <a:p>
            <a:pPr>
              <a:lnSpc>
                <a:spcPct val="90000"/>
              </a:lnSpc>
            </a:pPr>
            <a:r>
              <a:rPr lang="en-US" sz="1600" dirty="0">
                <a:solidFill>
                  <a:schemeClr val="tx1"/>
                </a:solidFill>
              </a:rPr>
              <a:t>In plants, these ligands are involved in nullifying toxicity of HMs through </a:t>
            </a:r>
          </a:p>
          <a:p>
            <a:pPr lvl="4">
              <a:lnSpc>
                <a:spcPct val="90000"/>
              </a:lnSpc>
            </a:pPr>
            <a:r>
              <a:rPr lang="en-US" sz="1600" dirty="0">
                <a:solidFill>
                  <a:schemeClr val="tx1"/>
                </a:solidFill>
              </a:rPr>
              <a:t>cellular sequestration</a:t>
            </a:r>
          </a:p>
          <a:p>
            <a:pPr lvl="4">
              <a:lnSpc>
                <a:spcPct val="90000"/>
              </a:lnSpc>
            </a:pPr>
            <a:r>
              <a:rPr lang="en-US" sz="1600" dirty="0">
                <a:solidFill>
                  <a:schemeClr val="tx1"/>
                </a:solidFill>
              </a:rPr>
              <a:t>homeostasis of intracellular metal ions</a:t>
            </a:r>
          </a:p>
          <a:p>
            <a:pPr lvl="4">
              <a:lnSpc>
                <a:spcPct val="90000"/>
              </a:lnSpc>
            </a:pPr>
            <a:r>
              <a:rPr lang="en-US" sz="1600" dirty="0">
                <a:solidFill>
                  <a:schemeClr val="tx1"/>
                </a:solidFill>
              </a:rPr>
              <a:t>metal transport adjustment </a:t>
            </a:r>
          </a:p>
          <a:p>
            <a:pPr>
              <a:lnSpc>
                <a:spcPct val="90000"/>
              </a:lnSpc>
            </a:pPr>
            <a:r>
              <a:rPr lang="en-US" sz="1600" dirty="0">
                <a:solidFill>
                  <a:schemeClr val="tx1"/>
                </a:solidFill>
              </a:rPr>
              <a:t>MTs are known to be active agents in a number of cellular-related events including </a:t>
            </a:r>
          </a:p>
          <a:p>
            <a:pPr lvl="1">
              <a:lnSpc>
                <a:spcPct val="90000"/>
              </a:lnSpc>
            </a:pPr>
            <a:r>
              <a:rPr lang="en-US" dirty="0">
                <a:solidFill>
                  <a:schemeClr val="tx1"/>
                </a:solidFill>
              </a:rPr>
              <a:t>ROS scavenger </a:t>
            </a:r>
          </a:p>
          <a:p>
            <a:pPr lvl="1">
              <a:lnSpc>
                <a:spcPct val="90000"/>
              </a:lnSpc>
            </a:pPr>
            <a:r>
              <a:rPr lang="en-US" dirty="0">
                <a:solidFill>
                  <a:schemeClr val="tx1"/>
                </a:solidFill>
              </a:rPr>
              <a:t>maintenance of the redox level </a:t>
            </a:r>
          </a:p>
          <a:p>
            <a:pPr lvl="1">
              <a:lnSpc>
                <a:spcPct val="90000"/>
              </a:lnSpc>
            </a:pPr>
            <a:r>
              <a:rPr lang="en-US" dirty="0">
                <a:solidFill>
                  <a:schemeClr val="tx1"/>
                </a:solidFill>
              </a:rPr>
              <a:t>repair of plasma membrane </a:t>
            </a:r>
          </a:p>
          <a:p>
            <a:pPr lvl="1">
              <a:lnSpc>
                <a:spcPct val="90000"/>
              </a:lnSpc>
            </a:pPr>
            <a:r>
              <a:rPr lang="en-US" dirty="0">
                <a:solidFill>
                  <a:schemeClr val="tx1"/>
                </a:solidFill>
              </a:rPr>
              <a:t>cell proliferation, and its growth </a:t>
            </a:r>
          </a:p>
          <a:p>
            <a:pPr lvl="1">
              <a:lnSpc>
                <a:spcPct val="90000"/>
              </a:lnSpc>
            </a:pPr>
            <a:r>
              <a:rPr lang="en-US" dirty="0">
                <a:solidFill>
                  <a:schemeClr val="tx1"/>
                </a:solidFill>
              </a:rPr>
              <a:t>repair of damaged DNA</a:t>
            </a:r>
          </a:p>
        </p:txBody>
      </p:sp>
    </p:spTree>
    <p:extLst>
      <p:ext uri="{BB962C8B-B14F-4D97-AF65-F5344CB8AC3E}">
        <p14:creationId xmlns:p14="http://schemas.microsoft.com/office/powerpoint/2010/main" val="13166944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4E9D47BE-CB99-4257-885C-2630B0A3493F}"/>
              </a:ext>
            </a:extLst>
          </p:cNvPr>
          <p:cNvSpPr>
            <a:spLocks noGrp="1"/>
          </p:cNvSpPr>
          <p:nvPr>
            <p:ph idx="1"/>
          </p:nvPr>
        </p:nvSpPr>
        <p:spPr>
          <a:xfrm>
            <a:off x="919013" y="2165502"/>
            <a:ext cx="9777046" cy="4574872"/>
          </a:xfrm>
        </p:spPr>
        <p:txBody>
          <a:bodyPr>
            <a:normAutofit/>
          </a:bodyPr>
          <a:lstStyle/>
          <a:p>
            <a:pPr>
              <a:buFont typeface="Wingdings" pitchFamily="2" charset="2"/>
              <a:buChar char="Ø"/>
            </a:pPr>
            <a:r>
              <a:rPr lang="en-US" sz="2400" dirty="0">
                <a:solidFill>
                  <a:schemeClr val="tx1"/>
                </a:solidFill>
              </a:rPr>
              <a:t>Varying types of MTs and their isoforms have distinct and overlapping functions in homeostasis and HM detoxification.</a:t>
            </a:r>
          </a:p>
          <a:p>
            <a:pPr>
              <a:buFont typeface="Wingdings" pitchFamily="2" charset="2"/>
              <a:buChar char="Ø"/>
            </a:pPr>
            <a:r>
              <a:rPr lang="en-US" sz="2400" dirty="0">
                <a:solidFill>
                  <a:schemeClr val="tx1"/>
                </a:solidFill>
              </a:rPr>
              <a:t> MT1 may play a more important role in detoxifying copper in leaf veins than in leaf mesophyll. </a:t>
            </a:r>
          </a:p>
          <a:p>
            <a:pPr>
              <a:buFont typeface="Wingdings" pitchFamily="2" charset="2"/>
              <a:buChar char="Ø"/>
            </a:pPr>
            <a:r>
              <a:rPr lang="en-US" sz="2400" dirty="0">
                <a:solidFill>
                  <a:schemeClr val="tx1"/>
                </a:solidFill>
              </a:rPr>
              <a:t>Yang et al. showed that induction of OsMT1a (Oryza sativa L. metallothionein type 1) was crucial to the zinc homeostasis in roots of rice.</a:t>
            </a:r>
          </a:p>
          <a:p>
            <a:pPr>
              <a:buFont typeface="Wingdings" pitchFamily="2" charset="2"/>
              <a:buChar char="Ø"/>
            </a:pPr>
            <a:r>
              <a:rPr lang="en-US" sz="2400" dirty="0">
                <a:solidFill>
                  <a:schemeClr val="tx1"/>
                </a:solidFill>
              </a:rPr>
              <a:t> many reports have indicated the roles of MTs in abiotic stress tolerance as ROS scavengers, the mechanisms through which MTs mediate ROS homeostasis remain unclear </a:t>
            </a:r>
          </a:p>
        </p:txBody>
      </p:sp>
    </p:spTree>
    <p:extLst>
      <p:ext uri="{BB962C8B-B14F-4D97-AF65-F5344CB8AC3E}">
        <p14:creationId xmlns:p14="http://schemas.microsoft.com/office/powerpoint/2010/main" val="23147200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51A7BB-4D27-47C2-85D0-DB61E75F892C}"/>
              </a:ext>
            </a:extLst>
          </p:cNvPr>
          <p:cNvPicPr>
            <a:picLocks noChangeAspect="1"/>
          </p:cNvPicPr>
          <p:nvPr/>
        </p:nvPicPr>
        <p:blipFill>
          <a:blip r:embed="rId3"/>
          <a:stretch>
            <a:fillRect/>
          </a:stretch>
        </p:blipFill>
        <p:spPr>
          <a:xfrm>
            <a:off x="1673385" y="618978"/>
            <a:ext cx="9144669" cy="6239022"/>
          </a:xfrm>
          <a:prstGeom prst="rect">
            <a:avLst/>
          </a:prstGeom>
        </p:spPr>
      </p:pic>
    </p:spTree>
    <p:extLst>
      <p:ext uri="{BB962C8B-B14F-4D97-AF65-F5344CB8AC3E}">
        <p14:creationId xmlns:p14="http://schemas.microsoft.com/office/powerpoint/2010/main" val="37045694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 y="473745"/>
            <a:ext cx="11227090" cy="5902829"/>
          </a:xfrm>
          <a:prstGeom prst="rect">
            <a:avLst/>
          </a:prstGeom>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F8067C83-A03A-474E-BE32-945C38F35825}"/>
              </a:ext>
            </a:extLst>
          </p:cNvPr>
          <p:cNvSpPr>
            <a:spLocks noGrp="1"/>
          </p:cNvSpPr>
          <p:nvPr>
            <p:ph idx="1"/>
          </p:nvPr>
        </p:nvSpPr>
        <p:spPr>
          <a:xfrm>
            <a:off x="1154954" y="2079173"/>
            <a:ext cx="8182191" cy="3730689"/>
          </a:xfrm>
        </p:spPr>
        <p:txBody>
          <a:bodyPr anchor="ctr">
            <a:normAutofit/>
          </a:bodyPr>
          <a:lstStyle/>
          <a:p>
            <a:r>
              <a:rPr lang="en-US">
                <a:solidFill>
                  <a:schemeClr val="tx1"/>
                </a:solidFill>
              </a:rPr>
              <a:t>Cellular functions of phytochelatins (PCs) and metallothioneins (MTs) in heavy metal (HM) detoxification. HM activates phytochelatin synthase (PCS) and MTs expression, subsequently the low molecular weight (LMW) HM-PC and HM-MTs complexes are formed in the cytosol. The LMW HM-PCs complexes are consequently transported through tonoplast to vacuole by ATP-binding-cassette and V-ATPase transporter (ABCC1/2). Following compartmentalization, LMW complexes further integrate HM and sulfide (S2−, generated by the chloroplasts) to finally form high molecular weight (HMW) HM-PCs complexes. MTs regulates cellular redox homeostasis independently and also by stimulating antioxidant system and stabilizing relatively high cellular GSH concentrations. “→” indicates “Positive regulation” and “-|” represents “Inhibition”, whereas “?” is a “speculation.”</a:t>
            </a:r>
          </a:p>
          <a:p>
            <a:endParaRPr lang="en-US">
              <a:solidFill>
                <a:schemeClr val="tx1"/>
              </a:solidFill>
            </a:endParaRPr>
          </a:p>
        </p:txBody>
      </p:sp>
    </p:spTree>
    <p:extLst>
      <p:ext uri="{BB962C8B-B14F-4D97-AF65-F5344CB8AC3E}">
        <p14:creationId xmlns:p14="http://schemas.microsoft.com/office/powerpoint/2010/main" val="31210021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736C3-22CD-4947-AC9B-CC20ED8F26D8}"/>
              </a:ext>
            </a:extLst>
          </p:cNvPr>
          <p:cNvSpPr>
            <a:spLocks noGrp="1"/>
          </p:cNvSpPr>
          <p:nvPr>
            <p:ph type="title"/>
          </p:nvPr>
        </p:nvSpPr>
        <p:spPr/>
        <p:txBody>
          <a:bodyPr/>
          <a:lstStyle/>
          <a:p>
            <a:r>
              <a:rPr lang="en-US" b="1" dirty="0">
                <a:latin typeface="Times New Roman" panose="02020603050405020304" pitchFamily="18" charset="0"/>
                <a:ea typeface="Calibri" panose="020F0502020204030204" pitchFamily="34" charset="0"/>
                <a:cs typeface="Times New Roman" panose="02020603050405020304" pitchFamily="18" charset="0"/>
              </a:rPr>
              <a:t>4. Proline (Pro)</a:t>
            </a:r>
            <a:r>
              <a:rPr lang="en-US" dirty="0">
                <a:latin typeface="Times New Roman" panose="02020603050405020304" pitchFamily="18" charset="0"/>
                <a:ea typeface="Calibri" panose="020F0502020204030204" pitchFamily="34" charset="0"/>
                <a:cs typeface="Times New Roman" panose="02020603050405020304" pitchFamily="18" charset="0"/>
              </a:rPr>
              <a:t> </a:t>
            </a:r>
            <a:endParaRPr lang="en-US" dirty="0"/>
          </a:p>
        </p:txBody>
      </p:sp>
      <p:sp>
        <p:nvSpPr>
          <p:cNvPr id="3" name="Content Placeholder 2">
            <a:extLst>
              <a:ext uri="{FF2B5EF4-FFF2-40B4-BE49-F238E27FC236}">
                <a16:creationId xmlns:a16="http://schemas.microsoft.com/office/drawing/2014/main" id="{DDEEB7C3-9200-44C3-9575-0D921B810FC2}"/>
              </a:ext>
            </a:extLst>
          </p:cNvPr>
          <p:cNvSpPr>
            <a:spLocks noGrp="1"/>
          </p:cNvSpPr>
          <p:nvPr>
            <p:ph idx="1"/>
          </p:nvPr>
        </p:nvSpPr>
        <p:spPr>
          <a:xfrm>
            <a:off x="1154954" y="2603500"/>
            <a:ext cx="10042929" cy="3811368"/>
          </a:xfrm>
        </p:spPr>
        <p:txBody>
          <a:bodyPr>
            <a:normAutofit fontScale="92500" lnSpcReduction="20000"/>
          </a:bodyPr>
          <a:lstStyle/>
          <a:p>
            <a:pPr marL="0" marR="0" algn="just">
              <a:lnSpc>
                <a:spcPct val="107000"/>
              </a:lnSpc>
              <a:spcBef>
                <a:spcPts val="0"/>
              </a:spcBef>
              <a:spcAft>
                <a:spcPts val="800"/>
              </a:spcAft>
              <a:tabLst>
                <a:tab pos="594995" algn="l"/>
              </a:tabLst>
            </a:pPr>
            <a:r>
              <a:rPr lang="en-US" sz="2800" dirty="0">
                <a:latin typeface="Times New Roman" panose="02020603050405020304" pitchFamily="18" charset="0"/>
                <a:ea typeface="Calibri" panose="020F0502020204030204" pitchFamily="34" charset="0"/>
                <a:cs typeface="Times New Roman" panose="02020603050405020304" pitchFamily="18" charset="0"/>
              </a:rPr>
              <a:t>Pro act as a compatible and metabolic osmolyte, a constituent of cell wall, free radical scavenger, Antioxidant, macromolecules stabilizer. </a:t>
            </a:r>
          </a:p>
          <a:p>
            <a:pPr marL="0" marR="0" algn="just">
              <a:lnSpc>
                <a:spcPct val="107000"/>
              </a:lnSpc>
              <a:spcBef>
                <a:spcPts val="0"/>
              </a:spcBef>
              <a:spcAft>
                <a:spcPts val="800"/>
              </a:spcAft>
              <a:tabLst>
                <a:tab pos="594995" algn="l"/>
              </a:tabLst>
            </a:pPr>
            <a:r>
              <a:rPr lang="en-US" sz="2800" dirty="0">
                <a:latin typeface="Times New Roman" panose="02020603050405020304" pitchFamily="18" charset="0"/>
                <a:ea typeface="Calibri" panose="020F0502020204030204" pitchFamily="34" charset="0"/>
                <a:cs typeface="Times New Roman" panose="02020603050405020304" pitchFamily="18" charset="0"/>
              </a:rPr>
              <a:t>HM-induced Pro accumulation in plants is not directly originated from HM stress, but water balance disorder, which occurs as a result of metal excess. </a:t>
            </a:r>
          </a:p>
          <a:p>
            <a:pPr marL="0" marR="0" algn="just">
              <a:lnSpc>
                <a:spcPct val="107000"/>
              </a:lnSpc>
              <a:spcBef>
                <a:spcPts val="0"/>
              </a:spcBef>
              <a:spcAft>
                <a:spcPts val="800"/>
              </a:spcAft>
              <a:tabLst>
                <a:tab pos="594995" algn="l"/>
              </a:tabLst>
            </a:pPr>
            <a:r>
              <a:rPr lang="en-US" sz="2800" dirty="0">
                <a:latin typeface="Times New Roman" panose="02020603050405020304" pitchFamily="18" charset="0"/>
                <a:ea typeface="Calibri" panose="020F0502020204030204" pitchFamily="34" charset="0"/>
                <a:cs typeface="Times New Roman" panose="02020603050405020304" pitchFamily="18" charset="0"/>
              </a:rPr>
              <a:t>In this regard, Pro functions as an </a:t>
            </a:r>
            <a:r>
              <a:rPr lang="en-US" sz="2800" b="1" dirty="0">
                <a:latin typeface="Times New Roman" panose="02020603050405020304" pitchFamily="18" charset="0"/>
                <a:ea typeface="Calibri" panose="020F0502020204030204" pitchFamily="34" charset="0"/>
                <a:cs typeface="Times New Roman" panose="02020603050405020304" pitchFamily="18" charset="0"/>
              </a:rPr>
              <a:t>osmoregulator or osmoprotectant</a:t>
            </a:r>
            <a:r>
              <a:rPr lang="en-US" sz="2800" dirty="0">
                <a:latin typeface="Times New Roman" panose="02020603050405020304" pitchFamily="18" charset="0"/>
                <a:ea typeface="Calibri" panose="020F0502020204030204" pitchFamily="34" charset="0"/>
                <a:cs typeface="Times New Roman" panose="02020603050405020304" pitchFamily="18" charset="0"/>
              </a:rPr>
              <a:t>. ROS scavenging by Pro, which is stimulated by HM stress, is primarily conducted through detoxifying hydroxyl radicals and quenching singlet oxygen.</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5361048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1501-10FB-4EF0-92E8-843BD85158B2}"/>
              </a:ext>
            </a:extLst>
          </p:cNvPr>
          <p:cNvSpPr>
            <a:spLocks noGrp="1"/>
          </p:cNvSpPr>
          <p:nvPr>
            <p:ph type="title"/>
          </p:nvPr>
        </p:nvSpPr>
        <p:spPr/>
        <p:txBody>
          <a:bodyPr/>
          <a:lstStyle/>
          <a:p>
            <a:r>
              <a:rPr lang="en-US" b="1" dirty="0">
                <a:latin typeface="Times New Roman" panose="02020603050405020304" pitchFamily="18" charset="0"/>
                <a:ea typeface="Calibri" panose="020F0502020204030204" pitchFamily="34" charset="0"/>
                <a:cs typeface="Times New Roman" panose="02020603050405020304" pitchFamily="18" charset="0"/>
              </a:rPr>
              <a:t>5. Arbuscular Mycorrhizal (AM) </a:t>
            </a:r>
            <a:endParaRPr lang="en-US" dirty="0"/>
          </a:p>
        </p:txBody>
      </p:sp>
      <p:sp>
        <p:nvSpPr>
          <p:cNvPr id="3" name="Content Placeholder 2">
            <a:extLst>
              <a:ext uri="{FF2B5EF4-FFF2-40B4-BE49-F238E27FC236}">
                <a16:creationId xmlns:a16="http://schemas.microsoft.com/office/drawing/2014/main" id="{56681D0C-0DEA-4F94-8B0D-593372397E41}"/>
              </a:ext>
            </a:extLst>
          </p:cNvPr>
          <p:cNvSpPr>
            <a:spLocks noGrp="1"/>
          </p:cNvSpPr>
          <p:nvPr>
            <p:ph idx="1"/>
          </p:nvPr>
        </p:nvSpPr>
        <p:spPr>
          <a:xfrm>
            <a:off x="576775" y="2617568"/>
            <a:ext cx="10744671" cy="3895774"/>
          </a:xfrm>
        </p:spPr>
        <p:txBody>
          <a:bodyPr>
            <a:normAutofit/>
          </a:bodyPr>
          <a:lstStyle/>
          <a:p>
            <a:pPr marL="0">
              <a:lnSpc>
                <a:spcPct val="107000"/>
              </a:lnSpc>
              <a:spcBef>
                <a:spcPts val="0"/>
              </a:spcBef>
              <a:tabLst>
                <a:tab pos="594995" algn="l"/>
              </a:tabLst>
            </a:pPr>
            <a:r>
              <a:rPr lang="en-US" sz="1900" dirty="0">
                <a:latin typeface="Times New Roman" panose="02020603050405020304" pitchFamily="18" charset="0"/>
                <a:ea typeface="Calibri" panose="020F0502020204030204" pitchFamily="34" charset="0"/>
                <a:cs typeface="Times New Roman" panose="02020603050405020304" pitchFamily="18" charset="0"/>
              </a:rPr>
              <a:t>Symbiotic mycorrhizal fungi such as AM form a mutualistic symbiosis with roots of most vascular plant species and getting photosynthetic assimilations from plants and in return they improve the mineral nutrition status of plants and can also enhance their tolerance towards some stresses and pollutants.</a:t>
            </a:r>
            <a:r>
              <a:rPr lang="en-US" sz="1900" b="1" dirty="0">
                <a:latin typeface="Times New Roman" panose="02020603050405020304" pitchFamily="18" charset="0"/>
                <a:ea typeface="Calibri" panose="020F0502020204030204" pitchFamily="34" charset="0"/>
                <a:cs typeface="Times New Roman" panose="02020603050405020304" pitchFamily="18" charset="0"/>
              </a:rPr>
              <a:t> </a:t>
            </a:r>
            <a:r>
              <a:rPr lang="en-US" sz="1900" dirty="0">
                <a:latin typeface="Times New Roman" panose="02020603050405020304" pitchFamily="18" charset="0"/>
                <a:ea typeface="Calibri" panose="020F0502020204030204" pitchFamily="34" charset="0"/>
                <a:cs typeface="Times New Roman" panose="02020603050405020304" pitchFamily="18" charset="0"/>
              </a:rPr>
              <a:t>Principal mechanisms adopted by mycorrhizal fungi to cancel out impacts of HM stress on plants include </a:t>
            </a:r>
            <a:endParaRPr lang="en-US" sz="17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Bef>
                <a:spcPts val="0"/>
              </a:spcBef>
              <a:buFont typeface="Wingdings" panose="05000000000000000000" pitchFamily="2" charset="2"/>
              <a:buChar char=""/>
              <a:tabLst>
                <a:tab pos="594995" algn="l"/>
              </a:tabLst>
            </a:pPr>
            <a:r>
              <a:rPr lang="en-US" sz="1900" dirty="0">
                <a:latin typeface="Times New Roman" panose="02020603050405020304" pitchFamily="18" charset="0"/>
                <a:ea typeface="Calibri" panose="020F0502020204030204" pitchFamily="34" charset="0"/>
                <a:cs typeface="Times New Roman" panose="02020603050405020304" pitchFamily="18" charset="0"/>
              </a:rPr>
              <a:t>acting as a barrier by depositing metals within cortical cells</a:t>
            </a:r>
            <a:endParaRPr lang="en-US" sz="17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Bef>
                <a:spcPts val="0"/>
              </a:spcBef>
              <a:buFont typeface="Wingdings" panose="05000000000000000000" pitchFamily="2" charset="2"/>
              <a:buChar char=""/>
              <a:tabLst>
                <a:tab pos="594995" algn="l"/>
              </a:tabLst>
            </a:pPr>
            <a:r>
              <a:rPr lang="en-US" sz="1900" dirty="0">
                <a:latin typeface="Times New Roman" panose="02020603050405020304" pitchFamily="18" charset="0"/>
                <a:ea typeface="Calibri" panose="020F0502020204030204" pitchFamily="34" charset="0"/>
                <a:cs typeface="Times New Roman" panose="02020603050405020304" pitchFamily="18" charset="0"/>
              </a:rPr>
              <a:t>binding metals to cell wall or mycelium as well as sequestering them in their vacuole or other organelles </a:t>
            </a:r>
            <a:endParaRPr lang="en-US" sz="17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Bef>
                <a:spcPts val="0"/>
              </a:spcBef>
              <a:buFont typeface="Wingdings" panose="05000000000000000000" pitchFamily="2" charset="2"/>
              <a:buChar char=""/>
              <a:tabLst>
                <a:tab pos="594995" algn="l"/>
              </a:tabLst>
            </a:pPr>
            <a:r>
              <a:rPr lang="en-US" sz="1900" dirty="0">
                <a:latin typeface="Times New Roman" panose="02020603050405020304" pitchFamily="18" charset="0"/>
                <a:ea typeface="Calibri" panose="020F0502020204030204" pitchFamily="34" charset="0"/>
                <a:cs typeface="Times New Roman" panose="02020603050405020304" pitchFamily="18" charset="0"/>
              </a:rPr>
              <a:t>releasing heat-shock protein and glutathione </a:t>
            </a:r>
            <a:endParaRPr lang="en-US" sz="17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Bef>
                <a:spcPts val="0"/>
              </a:spcBef>
              <a:buFont typeface="Wingdings" panose="05000000000000000000" pitchFamily="2" charset="2"/>
              <a:buChar char=""/>
              <a:tabLst>
                <a:tab pos="594995" algn="l"/>
              </a:tabLst>
            </a:pPr>
            <a:r>
              <a:rPr lang="en-US" sz="1900" dirty="0">
                <a:latin typeface="Times New Roman" panose="02020603050405020304" pitchFamily="18" charset="0"/>
                <a:ea typeface="Calibri" panose="020F0502020204030204" pitchFamily="34" charset="0"/>
                <a:cs typeface="Times New Roman" panose="02020603050405020304" pitchFamily="18" charset="0"/>
              </a:rPr>
              <a:t>precipitating or chelating metals in the soil matrix via producing glycoprotein</a:t>
            </a:r>
            <a:endParaRPr lang="en-US" sz="17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Bef>
                <a:spcPts val="0"/>
              </a:spcBef>
              <a:buFont typeface="Wingdings" panose="05000000000000000000" pitchFamily="2" charset="2"/>
              <a:buChar char=""/>
              <a:tabLst>
                <a:tab pos="594995" algn="l"/>
              </a:tabLst>
            </a:pPr>
            <a:r>
              <a:rPr lang="en-US" sz="1900" dirty="0">
                <a:latin typeface="Times New Roman" panose="02020603050405020304" pitchFamily="18" charset="0"/>
                <a:ea typeface="Calibri" panose="020F0502020204030204" pitchFamily="34" charset="0"/>
                <a:cs typeface="Times New Roman" panose="02020603050405020304" pitchFamily="18" charset="0"/>
              </a:rPr>
              <a:t>reducing the strength of metals by heightened root and shoot growth.</a:t>
            </a:r>
            <a:endParaRPr lang="en-US" sz="1700" dirty="0">
              <a:latin typeface="Calibri" panose="020F0502020204030204" pitchFamily="34" charset="0"/>
              <a:ea typeface="Calibri" panose="020F0502020204030204" pitchFamily="34" charset="0"/>
              <a:cs typeface="Times New Roman" panose="02020603050405020304" pitchFamily="18" charset="0"/>
            </a:endParaRPr>
          </a:p>
          <a:p>
            <a:pPr marL="0">
              <a:lnSpc>
                <a:spcPct val="107000"/>
              </a:lnSpc>
              <a:spcBef>
                <a:spcPts val="0"/>
              </a:spcBef>
              <a:tabLst>
                <a:tab pos="594995" algn="l"/>
              </a:tabLst>
            </a:pPr>
            <a:r>
              <a:rPr lang="en-US" sz="1900" dirty="0">
                <a:latin typeface="Times New Roman" panose="02020603050405020304" pitchFamily="18" charset="0"/>
                <a:ea typeface="Calibri" panose="020F0502020204030204" pitchFamily="34" charset="0"/>
                <a:cs typeface="Times New Roman" panose="02020603050405020304" pitchFamily="18" charset="0"/>
              </a:rPr>
              <a:t>In ryegrass, which has a symbiotic relationship with AM, the translocation of Cd, Ni, and Zn from soil to different parts of the plant was significantly reduced as a result of immobilization of HMs in soil</a:t>
            </a:r>
            <a:endParaRPr lang="en-US" sz="17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0178770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4" name="Group 8">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6" name="Rectangle 9">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9" name="Rectangle 12">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0" name="Freeform 5">
            <a:extLst>
              <a:ext uri="{FF2B5EF4-FFF2-40B4-BE49-F238E27FC236}">
                <a16:creationId xmlns:a16="http://schemas.microsoft.com/office/drawing/2014/main" id="{11CAC6F2-0806-417B-BF5D-5AEF6195F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1" name="Rectangle 16">
            <a:extLst>
              <a:ext uri="{FF2B5EF4-FFF2-40B4-BE49-F238E27FC236}">
                <a16:creationId xmlns:a16="http://schemas.microsoft.com/office/drawing/2014/main" id="{D4723B02-0AAB-4F6E-BA41-8ED99D559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833832A1-4EE2-42F3-A975-B66C682C6705}"/>
              </a:ext>
            </a:extLst>
          </p:cNvPr>
          <p:cNvSpPr>
            <a:spLocks noGrp="1"/>
          </p:cNvSpPr>
          <p:nvPr>
            <p:ph type="title"/>
          </p:nvPr>
        </p:nvSpPr>
        <p:spPr>
          <a:xfrm>
            <a:off x="873708" y="878887"/>
            <a:ext cx="3993714" cy="2398886"/>
          </a:xfrm>
        </p:spPr>
        <p:txBody>
          <a:bodyPr vert="horz" lIns="91440" tIns="45720" rIns="91440" bIns="45720" rtlCol="0" anchor="b">
            <a:normAutofit/>
          </a:bodyPr>
          <a:lstStyle/>
          <a:p>
            <a:pPr>
              <a:lnSpc>
                <a:spcPct val="90000"/>
              </a:lnSpc>
            </a:pPr>
            <a:r>
              <a:rPr lang="en-US" sz="5000" dirty="0">
                <a:solidFill>
                  <a:srgbClr val="EBEBEB"/>
                </a:solidFill>
              </a:rPr>
              <a:t>6</a:t>
            </a:r>
            <a:r>
              <a:rPr lang="en-US" sz="5000" b="0" i="0" kern="1200" dirty="0">
                <a:solidFill>
                  <a:srgbClr val="EBEBEB"/>
                </a:solidFill>
                <a:latin typeface="+mj-lt"/>
                <a:ea typeface="+mj-ea"/>
                <a:cs typeface="+mj-cs"/>
              </a:rPr>
              <a:t>. Plant Growth Hormones</a:t>
            </a:r>
          </a:p>
        </p:txBody>
      </p:sp>
      <p:pic>
        <p:nvPicPr>
          <p:cNvPr id="4" name="Picture 2" descr="http://www.frontiersin.org/files/Articles/165395/fpls-06-01143-HTML/image_m/fpls-06-01143-g004.jpg">
            <a:extLst>
              <a:ext uri="{FF2B5EF4-FFF2-40B4-BE49-F238E27FC236}">
                <a16:creationId xmlns:a16="http://schemas.microsoft.com/office/drawing/2014/main" id="{B25F7070-A955-4D19-9DD5-0C644F990F65}"/>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tretch>
            <a:fillRect/>
          </a:stretch>
        </p:blipFill>
        <p:spPr bwMode="auto">
          <a:xfrm>
            <a:off x="5645792" y="1324079"/>
            <a:ext cx="5477820" cy="4628758"/>
          </a:xfrm>
          <a:prstGeom prst="roundRect">
            <a:avLst>
              <a:gd name="adj" fmla="val 1858"/>
            </a:avLst>
          </a:prstGeom>
          <a:noFill/>
          <a:effectLst>
            <a:outerShdw blurRad="50800" dist="50800" dir="54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6936991"/>
      </p:ext>
    </p:extLst>
  </p:cSld>
  <p:clrMapOvr>
    <a:overrideClrMapping bg1="dk1" tx1="lt1" bg2="dk2" tx2="lt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 y="473745"/>
            <a:ext cx="11227090" cy="5902829"/>
          </a:xfrm>
          <a:prstGeom prst="rect">
            <a:avLst/>
          </a:prstGeom>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idx="1"/>
          </p:nvPr>
        </p:nvSpPr>
        <p:spPr>
          <a:xfrm>
            <a:off x="1154954" y="618978"/>
            <a:ext cx="9494289" cy="5219113"/>
          </a:xfrm>
        </p:spPr>
        <p:txBody>
          <a:bodyPr anchor="ctr">
            <a:normAutofit/>
          </a:bodyPr>
          <a:lstStyle/>
          <a:p>
            <a:pPr algn="just">
              <a:lnSpc>
                <a:spcPct val="90000"/>
              </a:lnSpc>
            </a:pPr>
            <a:r>
              <a:rPr lang="en-US" b="1" dirty="0">
                <a:solidFill>
                  <a:schemeClr val="tx1"/>
                </a:solidFill>
              </a:rPr>
              <a:t>Figure. Schematic representation of plant hormone-mediated alleviation of heavy metal toxicity in plants</a:t>
            </a:r>
            <a:r>
              <a:rPr lang="en-US" dirty="0">
                <a:solidFill>
                  <a:schemeClr val="tx1"/>
                </a:solidFill>
              </a:rPr>
              <a:t>. </a:t>
            </a:r>
          </a:p>
          <a:p>
            <a:pPr algn="just">
              <a:lnSpc>
                <a:spcPct val="90000"/>
              </a:lnSpc>
            </a:pPr>
            <a:r>
              <a:rPr lang="en-US" dirty="0">
                <a:solidFill>
                  <a:schemeClr val="tx1"/>
                </a:solidFill>
              </a:rPr>
              <a:t>Heavy metals' signals are perceived by receptors, and receptors transduce signals </a:t>
            </a:r>
            <a:r>
              <a:rPr lang="en-US" i="1" dirty="0">
                <a:solidFill>
                  <a:schemeClr val="tx1"/>
                </a:solidFill>
              </a:rPr>
              <a:t>via</a:t>
            </a:r>
            <a:r>
              <a:rPr lang="en-US" dirty="0">
                <a:solidFill>
                  <a:schemeClr val="tx1"/>
                </a:solidFill>
              </a:rPr>
              <a:t> cAMP, pH, etc. causing alterations in electron transport systems of the cell, which results into an excess production of reactive oxygen species (ROS). ROS cause damage to macromolecules and thus create oxidative stress inside the cell. </a:t>
            </a:r>
          </a:p>
          <a:p>
            <a:pPr algn="just">
              <a:lnSpc>
                <a:spcPct val="90000"/>
              </a:lnSpc>
            </a:pPr>
            <a:r>
              <a:rPr lang="en-US" dirty="0">
                <a:solidFill>
                  <a:schemeClr val="tx1"/>
                </a:solidFill>
              </a:rPr>
              <a:t>On the other hand, in the presence of plant hormones, signals received by them </a:t>
            </a:r>
            <a:r>
              <a:rPr lang="en-US" u="sng" dirty="0">
                <a:solidFill>
                  <a:schemeClr val="tx1"/>
                </a:solidFill>
              </a:rPr>
              <a:t>initiate a cascade of signal transduction </a:t>
            </a:r>
            <a:r>
              <a:rPr lang="en-US" dirty="0">
                <a:solidFill>
                  <a:schemeClr val="tx1"/>
                </a:solidFill>
              </a:rPr>
              <a:t>involving </a:t>
            </a:r>
            <a:r>
              <a:rPr lang="en-US" dirty="0" err="1">
                <a:solidFill>
                  <a:schemeClr val="tx1"/>
                </a:solidFill>
              </a:rPr>
              <a:t>haem</a:t>
            </a:r>
            <a:r>
              <a:rPr lang="en-US" dirty="0">
                <a:solidFill>
                  <a:schemeClr val="tx1"/>
                </a:solidFill>
              </a:rPr>
              <a:t> oxygenase, two transcription factors induced by brassinosteroids (BES1 and BZR1) and a gibberellic acid-mediated GA-GID1-DELLA signaling pathway. </a:t>
            </a:r>
          </a:p>
          <a:p>
            <a:pPr algn="just">
              <a:lnSpc>
                <a:spcPct val="90000"/>
              </a:lnSpc>
            </a:pPr>
            <a:r>
              <a:rPr lang="en-US" dirty="0">
                <a:solidFill>
                  <a:schemeClr val="tx1"/>
                </a:solidFill>
              </a:rPr>
              <a:t>These factors, in turn, initiate expression of the nuclear genes encoding defense proteins, transcription factors (TFs), heat shock proteins (HSP), and metal transporter proteins (MTs). </a:t>
            </a:r>
          </a:p>
          <a:p>
            <a:pPr algn="just">
              <a:lnSpc>
                <a:spcPct val="90000"/>
              </a:lnSpc>
            </a:pPr>
            <a:r>
              <a:rPr lang="en-US" dirty="0">
                <a:solidFill>
                  <a:schemeClr val="tx1"/>
                </a:solidFill>
              </a:rPr>
              <a:t>MTs protect electron transport chains against heavy metals by regulating their uptake. Defense proteins protect plant against ROS under heavy metal stress (Numbers 1 and 2 designated to chloroplast and mitochondria show the sources of ROS in cell).</a:t>
            </a:r>
          </a:p>
        </p:txBody>
      </p:sp>
    </p:spTree>
    <p:extLst>
      <p:ext uri="{BB962C8B-B14F-4D97-AF65-F5344CB8AC3E}">
        <p14:creationId xmlns:p14="http://schemas.microsoft.com/office/powerpoint/2010/main" val="17366607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 y="473745"/>
            <a:ext cx="11227090" cy="5902829"/>
          </a:xfrm>
          <a:prstGeom prst="rect">
            <a:avLst/>
          </a:prstGeom>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B90F8917-BA5D-4607-B03A-06B277EF5DAB}"/>
              </a:ext>
            </a:extLst>
          </p:cNvPr>
          <p:cNvSpPr>
            <a:spLocks noGrp="1"/>
          </p:cNvSpPr>
          <p:nvPr>
            <p:ph type="title"/>
          </p:nvPr>
        </p:nvSpPr>
        <p:spPr>
          <a:xfrm>
            <a:off x="1154954" y="855482"/>
            <a:ext cx="8761413" cy="898674"/>
          </a:xfrm>
        </p:spPr>
        <p:txBody>
          <a:bodyPr anchor="b">
            <a:normAutofit/>
          </a:bodyPr>
          <a:lstStyle/>
          <a:p>
            <a:r>
              <a:rPr lang="en-US" b="1" dirty="0">
                <a:solidFill>
                  <a:schemeClr val="accent1">
                    <a:lumMod val="60000"/>
                    <a:lumOff val="40000"/>
                  </a:schemeClr>
                </a:solidFill>
                <a:latin typeface="Times New Roman" panose="02020603050405020304" pitchFamily="18" charset="0"/>
                <a:ea typeface="Calibri" panose="020F0502020204030204" pitchFamily="34" charset="0"/>
                <a:cs typeface="Times New Roman" panose="02020603050405020304" pitchFamily="18" charset="0"/>
              </a:rPr>
              <a:t>7. Heat Shock Proteins</a:t>
            </a:r>
            <a:r>
              <a:rPr lang="en-US" dirty="0">
                <a:solidFill>
                  <a:schemeClr val="accent1">
                    <a:lumMod val="60000"/>
                    <a:lumOff val="40000"/>
                  </a:schemeClr>
                </a:solidFill>
                <a:latin typeface="Times New Roman" panose="02020603050405020304" pitchFamily="18" charset="0"/>
                <a:ea typeface="Calibri" panose="020F0502020204030204" pitchFamily="34" charset="0"/>
                <a:cs typeface="Times New Roman" panose="02020603050405020304" pitchFamily="18" charset="0"/>
              </a:rPr>
              <a:t> </a:t>
            </a:r>
            <a:endParaRPr lang="en-US" dirty="0">
              <a:solidFill>
                <a:schemeClr val="accent1">
                  <a:lumMod val="60000"/>
                  <a:lumOff val="40000"/>
                </a:schemeClr>
              </a:solidFill>
            </a:endParaRPr>
          </a:p>
        </p:txBody>
      </p:sp>
      <p:sp>
        <p:nvSpPr>
          <p:cNvPr id="12" name="Rectangle 11">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B4B7FF1B-B267-40E5-B6C9-09F328EB75B2}"/>
              </a:ext>
            </a:extLst>
          </p:cNvPr>
          <p:cNvSpPr>
            <a:spLocks noGrp="1"/>
          </p:cNvSpPr>
          <p:nvPr>
            <p:ph idx="1"/>
          </p:nvPr>
        </p:nvSpPr>
        <p:spPr>
          <a:xfrm>
            <a:off x="1154954" y="2079173"/>
            <a:ext cx="9968658" cy="3730689"/>
          </a:xfrm>
        </p:spPr>
        <p:txBody>
          <a:bodyPr anchor="ctr">
            <a:normAutofit/>
          </a:bodyPr>
          <a:lstStyle/>
          <a:p>
            <a:pPr marL="0" marR="0" algn="just">
              <a:lnSpc>
                <a:spcPct val="107000"/>
              </a:lnSpc>
              <a:spcBef>
                <a:spcPts val="0"/>
              </a:spcBef>
              <a:spcAft>
                <a:spcPts val="800"/>
              </a:spcAft>
              <a:tabLst>
                <a:tab pos="594995" algn="l"/>
              </a:tabLst>
            </a:pPr>
            <a:r>
              <a:rPr lang="en-US" sz="2800" dirty="0">
                <a:latin typeface="Times New Roman" panose="02020603050405020304" pitchFamily="18" charset="0"/>
                <a:ea typeface="Calibri" panose="020F0502020204030204" pitchFamily="34" charset="0"/>
                <a:cs typeface="Times New Roman" panose="02020603050405020304" pitchFamily="18" charset="0"/>
              </a:rPr>
              <a:t>Proteins are the primary targets of HMs. Plants respond to stress by triggering the activation of the genes involved in cell survival and/or death in contaminated environments. Stress genes are induced to synthesize a group of proteins called HSPs. HSPs maintain the cellular homeostasis. Prevent protein aggregation, Promote selective degradation of misfolded or denatured proteins, degradation of the proteins not suitable for folding.</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endParaRPr lang="en-US" dirty="0">
              <a:solidFill>
                <a:schemeClr val="tx1"/>
              </a:solidFill>
            </a:endParaRPr>
          </a:p>
        </p:txBody>
      </p:sp>
    </p:spTree>
    <p:extLst>
      <p:ext uri="{BB962C8B-B14F-4D97-AF65-F5344CB8AC3E}">
        <p14:creationId xmlns:p14="http://schemas.microsoft.com/office/powerpoint/2010/main" val="37332625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1" name="Group 21">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3" name="Rectangle 22">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33" name="Rectangle 25">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4" name="Freeform 5">
            <a:extLst>
              <a:ext uri="{FF2B5EF4-FFF2-40B4-BE49-F238E27FC236}">
                <a16:creationId xmlns:a16="http://schemas.microsoft.com/office/drawing/2014/main" id="{11CAC6F2-0806-417B-BF5D-5AEF6195F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30" name="Rectangle 29">
            <a:extLst>
              <a:ext uri="{FF2B5EF4-FFF2-40B4-BE49-F238E27FC236}">
                <a16:creationId xmlns:a16="http://schemas.microsoft.com/office/drawing/2014/main" id="{D4723B02-0AAB-4F6E-BA41-8ED99D559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4" name="Content Placeholder 3">
            <a:extLst>
              <a:ext uri="{FF2B5EF4-FFF2-40B4-BE49-F238E27FC236}">
                <a16:creationId xmlns:a16="http://schemas.microsoft.com/office/drawing/2014/main" id="{C9FD7DA2-879D-4F0C-8BE7-9F328B26FC31}"/>
              </a:ext>
            </a:extLst>
          </p:cNvPr>
          <p:cNvPicPr>
            <a:picLocks noGrp="1" noChangeAspect="1"/>
          </p:cNvPicPr>
          <p:nvPr>
            <p:ph idx="1"/>
          </p:nvPr>
        </p:nvPicPr>
        <p:blipFill>
          <a:blip r:embed="rId3"/>
          <a:stretch>
            <a:fillRect/>
          </a:stretch>
        </p:blipFill>
        <p:spPr>
          <a:xfrm>
            <a:off x="1279814" y="1113063"/>
            <a:ext cx="9256887" cy="4628758"/>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2383571383"/>
      </p:ext>
    </p:extLst>
  </p:cSld>
  <p:clrMapOvr>
    <a:overrideClrMapping bg1="dk1" tx1="lt1" bg2="dk2" tx2="lt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 y="473745"/>
            <a:ext cx="11227090" cy="5902829"/>
          </a:xfrm>
          <a:prstGeom prst="rect">
            <a:avLst/>
          </a:prstGeom>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C849CCE9-1EBB-45FE-A316-93F5F6C6AF2F}"/>
              </a:ext>
            </a:extLst>
          </p:cNvPr>
          <p:cNvSpPr>
            <a:spLocks noGrp="1"/>
          </p:cNvSpPr>
          <p:nvPr>
            <p:ph idx="1"/>
          </p:nvPr>
        </p:nvSpPr>
        <p:spPr>
          <a:xfrm>
            <a:off x="1154954" y="1349115"/>
            <a:ext cx="9563013" cy="4460747"/>
          </a:xfrm>
        </p:spPr>
        <p:txBody>
          <a:bodyPr anchor="ctr">
            <a:normAutofit/>
          </a:bodyPr>
          <a:lstStyle/>
          <a:p>
            <a:pPr lvl="0">
              <a:spcBef>
                <a:spcPts val="0"/>
              </a:spcBef>
              <a:buFont typeface="Wingdings 3" panose="05040102010807070707" pitchFamily="18" charset="2"/>
              <a:buChar char=""/>
              <a:tabLst>
                <a:tab pos="457200" algn="l"/>
                <a:tab pos="594995" algn="l"/>
              </a:tabLst>
            </a:pP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Schematic diagram illustrating the main pathways and regulation of protein folding and modification in the </a:t>
            </a:r>
            <a:r>
              <a:rPr lang="en-US"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endoplasmic reticulum </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(ER). Many newly synthesized proteins are translocated into the ER, where proteins folded into their native three-dimensional structures with the help of chaperones. The correctly folded proteins are then </a:t>
            </a:r>
            <a:r>
              <a:rPr lang="en-US"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transported to the Golgi complex</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followed by delivery to the destination where they eventually function. While exposure of plants to stress causes oxidative stress by generating override of ROS and stimulating the misfolding of proteins. The incorrectly folded proteins are then detected by quality control system, which stimulates another pathway called unfolded protein response (UPR). The terminal/incurably misfolded proteins are then eliminated through the endoplasmic reticulum associated degradation (ERAD) pathway, where they initially ubiquitinated and then degraded in the cytoplasm by proteasome system (UPS) or subjected to autophagy.</a:t>
            </a:r>
            <a:endParaRPr lang="en-US"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solidFill>
                <a:schemeClr val="tx1"/>
              </a:solidFill>
            </a:endParaRPr>
          </a:p>
        </p:txBody>
      </p:sp>
    </p:spTree>
    <p:extLst>
      <p:ext uri="{BB962C8B-B14F-4D97-AF65-F5344CB8AC3E}">
        <p14:creationId xmlns:p14="http://schemas.microsoft.com/office/powerpoint/2010/main" val="20390390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7F6D8-4E53-4EDF-B4C7-8F477D8CA880}"/>
              </a:ext>
            </a:extLst>
          </p:cNvPr>
          <p:cNvSpPr>
            <a:spLocks noGrp="1"/>
          </p:cNvSpPr>
          <p:nvPr>
            <p:ph type="title"/>
          </p:nvPr>
        </p:nvSpPr>
        <p:spPr/>
        <p:txBody>
          <a:bodyPr/>
          <a:lstStyle/>
          <a:p>
            <a:r>
              <a:rPr lang="en-US" dirty="0"/>
              <a:t>OMICS” Tools</a:t>
            </a:r>
          </a:p>
        </p:txBody>
      </p:sp>
      <p:sp>
        <p:nvSpPr>
          <p:cNvPr id="3" name="Content Placeholder 2">
            <a:extLst>
              <a:ext uri="{FF2B5EF4-FFF2-40B4-BE49-F238E27FC236}">
                <a16:creationId xmlns:a16="http://schemas.microsoft.com/office/drawing/2014/main" id="{2E14605E-4D5E-47DD-BEE7-B4667AB2E94C}"/>
              </a:ext>
            </a:extLst>
          </p:cNvPr>
          <p:cNvSpPr>
            <a:spLocks noGrp="1"/>
          </p:cNvSpPr>
          <p:nvPr>
            <p:ph idx="1"/>
          </p:nvPr>
        </p:nvSpPr>
        <p:spPr/>
        <p:txBody>
          <a:bodyPr/>
          <a:lstStyle/>
          <a:p>
            <a:r>
              <a:rPr lang="en-US" dirty="0"/>
              <a:t>HM stress tolerance in plants in the light of omics era. To  address  the  challenges  of  HM  toxicity  and  better  understanding  of  plant-HM  dynamic  interactions,  the  novel approaches  of  omics  technologies  play  a  significant  role  to  unravel  the  dynamic  regulatory  elements  that  help  to impart  stress  tolerance  in  plants  besides;  the  genes  and  metabolites  could be  used  as  novel  candidates  in  crop improvement programmed to engineer plants in enhancing tolerance to HM stress and developing crops with novel and  desired  agronomic  traits.  Current  omics  tools  which  involve  genomics,  proteomics,  ionomics,  transcriptomics and metabolomics helps us to provide a comprehensive picture of plant-HM stress tolerance mechanism</a:t>
            </a:r>
          </a:p>
        </p:txBody>
      </p:sp>
    </p:spTree>
    <p:extLst>
      <p:ext uri="{BB962C8B-B14F-4D97-AF65-F5344CB8AC3E}">
        <p14:creationId xmlns:p14="http://schemas.microsoft.com/office/powerpoint/2010/main" val="15103113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CA9FB-7BCE-4A3A-93C8-0AF146BA5825}"/>
              </a:ext>
            </a:extLst>
          </p:cNvPr>
          <p:cNvSpPr>
            <a:spLocks noGrp="1"/>
          </p:cNvSpPr>
          <p:nvPr>
            <p:ph type="title"/>
          </p:nvPr>
        </p:nvSpPr>
        <p:spPr/>
        <p:txBody>
          <a:bodyPr/>
          <a:lstStyle/>
          <a:p>
            <a:r>
              <a:rPr lang="en-GB" sz="4400" b="1" dirty="0">
                <a:latin typeface="Adobe Gothic Std B" panose="020B0800000000000000" pitchFamily="34" charset="-128"/>
                <a:ea typeface="Adobe Gothic Std B" panose="020B0800000000000000" pitchFamily="34" charset="-128"/>
              </a:rPr>
              <a:t>1. Genomics</a:t>
            </a:r>
            <a:endParaRPr lang="en-US" sz="4400" b="1" dirty="0">
              <a:latin typeface="Adobe Gothic Std B" panose="020B0800000000000000" pitchFamily="34" charset="-128"/>
              <a:ea typeface="Adobe Gothic Std B" panose="020B0800000000000000" pitchFamily="34" charset="-128"/>
            </a:endParaRPr>
          </a:p>
        </p:txBody>
      </p:sp>
      <p:sp>
        <p:nvSpPr>
          <p:cNvPr id="3" name="Content Placeholder 2">
            <a:extLst>
              <a:ext uri="{FF2B5EF4-FFF2-40B4-BE49-F238E27FC236}">
                <a16:creationId xmlns:a16="http://schemas.microsoft.com/office/drawing/2014/main" id="{C67A2F3D-4242-4474-8E38-2AC0C5680699}"/>
              </a:ext>
            </a:extLst>
          </p:cNvPr>
          <p:cNvSpPr>
            <a:spLocks noGrp="1"/>
          </p:cNvSpPr>
          <p:nvPr>
            <p:ph idx="1"/>
          </p:nvPr>
        </p:nvSpPr>
        <p:spPr>
          <a:xfrm>
            <a:off x="703385" y="2603500"/>
            <a:ext cx="10860258" cy="4444414"/>
          </a:xfrm>
        </p:spPr>
        <p:txBody>
          <a:bodyPr>
            <a:normAutofit/>
          </a:bodyPr>
          <a:lstStyle/>
          <a:p>
            <a:pPr marL="0" indent="0" algn="just">
              <a:buNone/>
            </a:pPr>
            <a:r>
              <a:rPr lang="en-US" sz="2400" b="1" dirty="0">
                <a:latin typeface="Calibri" panose="020F0502020204030204" pitchFamily="34" charset="0"/>
                <a:cs typeface="Calibri" panose="020F0502020204030204" pitchFamily="34" charset="0"/>
              </a:rPr>
              <a:t>CRISPR/Cas9-(Clustered  Regularly  Interspaced  Short  Palindromic  Repeats</a:t>
            </a:r>
            <a:r>
              <a:rPr lang="en-US" sz="2400" dirty="0">
                <a:latin typeface="Calibri" panose="020F0502020204030204" pitchFamily="34" charset="0"/>
                <a:cs typeface="Calibri" panose="020F0502020204030204" pitchFamily="34" charset="0"/>
              </a:rPr>
              <a:t>)-a  genome  editing  tool,  it  becomes possible to edit the genome of an organism with more accuracy, high efficiency, thus revolutionizes the genomics field. CRISPR technology is a novel promising genome editing tool that could be employed to develop HM resistant plants. CRISPR/Cas9 was recently used to develop a novel indicator rice lines, which possess low Cd levels in grains by knocking out the metal transporter gene OsNramp5 without compromising the  yield production (Tang et  al., 2017). This technique can be used  for  the  manipulation  of  important  genomic  sequences  in  plants  and  thus  helps  in  the  identification  and characterization of key genetic elements that takes part in phytoremediation process.</a:t>
            </a:r>
          </a:p>
        </p:txBody>
      </p:sp>
    </p:spTree>
    <p:extLst>
      <p:ext uri="{BB962C8B-B14F-4D97-AF65-F5344CB8AC3E}">
        <p14:creationId xmlns:p14="http://schemas.microsoft.com/office/powerpoint/2010/main" val="25753630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1CE34-3E16-44A5-BF47-DD4F2FE7E855}"/>
              </a:ext>
            </a:extLst>
          </p:cNvPr>
          <p:cNvSpPr>
            <a:spLocks noGrp="1"/>
          </p:cNvSpPr>
          <p:nvPr>
            <p:ph type="title"/>
          </p:nvPr>
        </p:nvSpPr>
        <p:spPr/>
        <p:txBody>
          <a:bodyPr/>
          <a:lstStyle/>
          <a:p>
            <a:r>
              <a:rPr lang="en-GB" b="1" dirty="0"/>
              <a:t>2. Metabolomics</a:t>
            </a:r>
            <a:endParaRPr lang="en-US" b="1" dirty="0"/>
          </a:p>
        </p:txBody>
      </p:sp>
      <p:sp>
        <p:nvSpPr>
          <p:cNvPr id="3" name="Content Placeholder 2">
            <a:extLst>
              <a:ext uri="{FF2B5EF4-FFF2-40B4-BE49-F238E27FC236}">
                <a16:creationId xmlns:a16="http://schemas.microsoft.com/office/drawing/2014/main" id="{554581B6-596C-40EB-A696-AE721EA96A8F}"/>
              </a:ext>
            </a:extLst>
          </p:cNvPr>
          <p:cNvSpPr>
            <a:spLocks noGrp="1"/>
          </p:cNvSpPr>
          <p:nvPr>
            <p:ph idx="1"/>
          </p:nvPr>
        </p:nvSpPr>
        <p:spPr/>
        <p:txBody>
          <a:bodyPr>
            <a:normAutofit lnSpcReduction="10000"/>
          </a:bodyPr>
          <a:lstStyle/>
          <a:p>
            <a:r>
              <a:rPr lang="en-US" dirty="0"/>
              <a:t>The metabolomics science is essential to decode various low molecular weight metabolites that play a fundamental role  in  HM  stress  tolerance  in  plants .The  function  of  organic  acids  to  impart  tolerance  to plants against HM toxicity has been  widely studied over the last few decades.  The secretion of organic acids viz., citric acid, malic acid, oxalic acid in response to HM stress in plants helps to sequester these toxic metals inside the vacuoles.</a:t>
            </a:r>
          </a:p>
          <a:p>
            <a:r>
              <a:rPr lang="en-US" dirty="0"/>
              <a:t>Amino Acids and Amines</a:t>
            </a:r>
          </a:p>
          <a:p>
            <a:r>
              <a:rPr lang="en-US" dirty="0"/>
              <a:t>Organic acids</a:t>
            </a:r>
          </a:p>
          <a:p>
            <a:r>
              <a:rPr lang="en-US" dirty="0"/>
              <a:t>Glutathione and </a:t>
            </a:r>
            <a:r>
              <a:rPr lang="el-GR" dirty="0"/>
              <a:t>α-</a:t>
            </a:r>
            <a:r>
              <a:rPr lang="en-US" dirty="0"/>
              <a:t>Tocopherol</a:t>
            </a:r>
          </a:p>
          <a:p>
            <a:r>
              <a:rPr lang="en-US" dirty="0"/>
              <a:t>Phenols</a:t>
            </a:r>
          </a:p>
          <a:p>
            <a:endParaRPr lang="en-US" dirty="0"/>
          </a:p>
        </p:txBody>
      </p:sp>
    </p:spTree>
    <p:extLst>
      <p:ext uri="{BB962C8B-B14F-4D97-AF65-F5344CB8AC3E}">
        <p14:creationId xmlns:p14="http://schemas.microsoft.com/office/powerpoint/2010/main" val="17105670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 y="473745"/>
            <a:ext cx="11227090" cy="5902829"/>
          </a:xfrm>
          <a:prstGeom prst="rect">
            <a:avLst/>
          </a:prstGeom>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5" y="481426"/>
            <a:ext cx="7707692" cy="1272730"/>
          </a:xfrm>
        </p:spPr>
        <p:txBody>
          <a:bodyPr anchor="b">
            <a:noAutofit/>
          </a:bodyPr>
          <a:lstStyle/>
          <a:p>
            <a:r>
              <a:rPr lang="en-US" b="1" dirty="0">
                <a:solidFill>
                  <a:srgbClr val="FF0000"/>
                </a:solidFill>
              </a:rPr>
              <a:t>3.  Ionome and Ionomics</a:t>
            </a:r>
            <a:br>
              <a:rPr lang="en-US" b="1" dirty="0">
                <a:solidFill>
                  <a:srgbClr val="FF0000"/>
                </a:solidFill>
              </a:rPr>
            </a:br>
            <a:endParaRPr lang="en-US" b="1" dirty="0">
              <a:solidFill>
                <a:srgbClr val="FF0000"/>
              </a:solidFill>
            </a:endParaRPr>
          </a:p>
        </p:txBody>
      </p:sp>
      <p:sp>
        <p:nvSpPr>
          <p:cNvPr id="12" name="Rectangle 11">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idx="1"/>
          </p:nvPr>
        </p:nvSpPr>
        <p:spPr>
          <a:xfrm>
            <a:off x="858129" y="1616745"/>
            <a:ext cx="10494499" cy="4193118"/>
          </a:xfrm>
        </p:spPr>
        <p:txBody>
          <a:bodyPr anchor="ctr">
            <a:normAutofit/>
          </a:bodyPr>
          <a:lstStyle/>
          <a:p>
            <a:pPr marL="0" indent="0">
              <a:lnSpc>
                <a:spcPct val="90000"/>
              </a:lnSpc>
              <a:buNone/>
            </a:pPr>
            <a:r>
              <a:rPr lang="en-US" sz="2800" dirty="0">
                <a:solidFill>
                  <a:schemeClr val="tx1"/>
                </a:solidFill>
              </a:rPr>
              <a:t>Nitrogen (N), phosphorus (P), potassium (K), calcium (Ca), sulfur (S) and magnesium (Mg) and trace metals namely iron (Fe), copper (Cu), manganese (Mn), molybdenum (Mo), cobalt (Co), and zinc (Zn) in alleviating heavy metal toxicity. </a:t>
            </a:r>
          </a:p>
          <a:p>
            <a:pPr>
              <a:lnSpc>
                <a:spcPct val="90000"/>
              </a:lnSpc>
            </a:pPr>
            <a:r>
              <a:rPr lang="en-US" sz="2800" dirty="0">
                <a:solidFill>
                  <a:schemeClr val="tx1"/>
                </a:solidFill>
              </a:rPr>
              <a:t>Apart from posing toxicity at higher concentration, nutrients under safe limit play important role in alleviating toxicity induced by heavy metals.</a:t>
            </a:r>
            <a:endParaRPr lang="en-US" sz="2800" b="1" dirty="0">
              <a:solidFill>
                <a:schemeClr val="tx1"/>
              </a:solidFill>
            </a:endParaRPr>
          </a:p>
          <a:p>
            <a:pPr>
              <a:lnSpc>
                <a:spcPct val="90000"/>
              </a:lnSpc>
            </a:pPr>
            <a:endParaRPr lang="en-US" sz="1500" dirty="0">
              <a:solidFill>
                <a:schemeClr val="tx1"/>
              </a:solidFill>
            </a:endParaRPr>
          </a:p>
        </p:txBody>
      </p:sp>
    </p:spTree>
    <p:extLst>
      <p:ext uri="{BB962C8B-B14F-4D97-AF65-F5344CB8AC3E}">
        <p14:creationId xmlns:p14="http://schemas.microsoft.com/office/powerpoint/2010/main" val="354609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 y="473745"/>
            <a:ext cx="11227090" cy="5902829"/>
          </a:xfrm>
          <a:prstGeom prst="rect">
            <a:avLst/>
          </a:prstGeom>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idx="1"/>
          </p:nvPr>
        </p:nvSpPr>
        <p:spPr>
          <a:xfrm>
            <a:off x="1154954" y="759655"/>
            <a:ext cx="10211741" cy="5050207"/>
          </a:xfrm>
        </p:spPr>
        <p:txBody>
          <a:bodyPr anchor="ctr">
            <a:normAutofit/>
          </a:bodyPr>
          <a:lstStyle/>
          <a:p>
            <a:pPr marL="0" indent="0" algn="just">
              <a:buNone/>
            </a:pPr>
            <a:r>
              <a:rPr lang="en-US" sz="2800" b="1" dirty="0">
                <a:solidFill>
                  <a:schemeClr val="tx1"/>
                </a:solidFill>
              </a:rPr>
              <a:t>4. Transcriptomics</a:t>
            </a:r>
          </a:p>
          <a:p>
            <a:pPr algn="just"/>
            <a:r>
              <a:rPr lang="en-US" sz="2400" dirty="0">
                <a:solidFill>
                  <a:schemeClr val="tx1"/>
                </a:solidFill>
              </a:rPr>
              <a:t>Role of genes (regulation of gene expression)</a:t>
            </a:r>
          </a:p>
          <a:p>
            <a:pPr algn="just"/>
            <a:r>
              <a:rPr lang="en-US" sz="2400" dirty="0">
                <a:solidFill>
                  <a:schemeClr val="tx1"/>
                </a:solidFill>
              </a:rPr>
              <a:t>These genes are classified into two groups: </a:t>
            </a:r>
          </a:p>
          <a:p>
            <a:pPr marL="731520" lvl="1" indent="-457200" algn="just">
              <a:buAutoNum type="arabicPeriod"/>
            </a:pPr>
            <a:r>
              <a:rPr lang="en-US" sz="2000" dirty="0">
                <a:solidFill>
                  <a:schemeClr val="tx1"/>
                </a:solidFill>
              </a:rPr>
              <a:t>The regulatory genes:  </a:t>
            </a:r>
            <a:r>
              <a:rPr lang="en-US" sz="2000" u="sng" dirty="0">
                <a:solidFill>
                  <a:schemeClr val="tx1"/>
                </a:solidFill>
              </a:rPr>
              <a:t>encode various transcription factors </a:t>
            </a:r>
            <a:r>
              <a:rPr lang="en-US" sz="2000" dirty="0">
                <a:solidFill>
                  <a:schemeClr val="tx1"/>
                </a:solidFill>
              </a:rPr>
              <a:t>(TFs), which can regulate various stress-responsive genes.</a:t>
            </a:r>
          </a:p>
          <a:p>
            <a:pPr marL="731520" lvl="1" indent="-457200" algn="just">
              <a:buAutoNum type="arabicPeriod"/>
            </a:pPr>
            <a:r>
              <a:rPr lang="en-US" sz="2000" dirty="0">
                <a:solidFill>
                  <a:schemeClr val="tx1"/>
                </a:solidFill>
              </a:rPr>
              <a:t>The functional genes: </a:t>
            </a:r>
            <a:r>
              <a:rPr lang="en-US" sz="2000" u="sng" dirty="0">
                <a:solidFill>
                  <a:schemeClr val="tx1"/>
                </a:solidFill>
              </a:rPr>
              <a:t>encode metabolic compounds </a:t>
            </a:r>
            <a:r>
              <a:rPr lang="en-US" sz="2000" dirty="0">
                <a:solidFill>
                  <a:schemeClr val="tx1"/>
                </a:solidFill>
              </a:rPr>
              <a:t>such as amines, alcohols, and sugars, which play a crucial role in heavy metal stress tolerance.</a:t>
            </a:r>
          </a:p>
          <a:p>
            <a:pPr marL="274320" lvl="1" indent="0" algn="just">
              <a:buNone/>
            </a:pPr>
            <a:r>
              <a:rPr lang="en-US" sz="2400" b="1" dirty="0">
                <a:solidFill>
                  <a:schemeClr val="tx1"/>
                </a:solidFill>
              </a:rPr>
              <a:t>5. Proteomics</a:t>
            </a:r>
          </a:p>
          <a:p>
            <a:pPr marL="274320" lvl="1" indent="0" algn="just">
              <a:buNone/>
            </a:pPr>
            <a:r>
              <a:rPr lang="en-US" sz="2000" dirty="0">
                <a:solidFill>
                  <a:schemeClr val="tx1"/>
                </a:solidFill>
              </a:rPr>
              <a:t>Proteomics deals with the study of large-scale expression of proteins in an organism encoded by its genome.</a:t>
            </a:r>
          </a:p>
        </p:txBody>
      </p:sp>
    </p:spTree>
    <p:extLst>
      <p:ext uri="{BB962C8B-B14F-4D97-AF65-F5344CB8AC3E}">
        <p14:creationId xmlns:p14="http://schemas.microsoft.com/office/powerpoint/2010/main" val="16041857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388DD50E-1D2D-48C6-A470-79FB7F337F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7" name="Rectangle 26">
            <a:extLst>
              <a:ext uri="{FF2B5EF4-FFF2-40B4-BE49-F238E27FC236}">
                <a16:creationId xmlns:a16="http://schemas.microsoft.com/office/drawing/2014/main" id="{4F78DAAE-B0C3-49A3-8AB1-AD2FF0E36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US" dirty="0"/>
          </a:p>
        </p:txBody>
      </p:sp>
      <p:sp>
        <p:nvSpPr>
          <p:cNvPr id="29" name="Rectangle 28">
            <a:extLst>
              <a:ext uri="{FF2B5EF4-FFF2-40B4-BE49-F238E27FC236}">
                <a16:creationId xmlns:a16="http://schemas.microsoft.com/office/drawing/2014/main" id="{F6A8A81D-3338-4B0F-A26F-A3D259D27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801794"/>
            <a:ext cx="11000237" cy="52482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40155665-7CE2-4939-AE5E-020DC1D20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4" name="Picture 2" descr="http://www.frontiersin.org/files/Articles/165395/fpls-06-01143-HTML/image_m/fpls-06-01143-g001.jpg">
            <a:extLst>
              <a:ext uri="{FF2B5EF4-FFF2-40B4-BE49-F238E27FC236}">
                <a16:creationId xmlns:a16="http://schemas.microsoft.com/office/drawing/2014/main" id="{BC3A438D-308B-4F7A-B253-8D0BE23DDBC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420438" y="911237"/>
            <a:ext cx="3797094" cy="5029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469709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402</TotalTime>
  <Words>4610</Words>
  <Application>Microsoft Office PowerPoint</Application>
  <PresentationFormat>Widescreen</PresentationFormat>
  <Paragraphs>302</Paragraphs>
  <Slides>59</Slides>
  <Notes>13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59</vt:i4>
      </vt:variant>
    </vt:vector>
  </HeadingPairs>
  <TitlesOfParts>
    <vt:vector size="69" baseType="lpstr">
      <vt:lpstr>Abadi</vt:lpstr>
      <vt:lpstr>Adobe Gothic Std B</vt:lpstr>
      <vt:lpstr>Arial</vt:lpstr>
      <vt:lpstr>Calibri</vt:lpstr>
      <vt:lpstr>Century Gothic</vt:lpstr>
      <vt:lpstr>Times New Roman</vt:lpstr>
      <vt:lpstr>Wingdings</vt:lpstr>
      <vt:lpstr>Wingdings 2</vt:lpstr>
      <vt:lpstr>Wingdings 3</vt:lpstr>
      <vt:lpstr>Ion Boardroom</vt:lpstr>
      <vt:lpstr>Heavy metal stress in plants</vt:lpstr>
      <vt:lpstr>Nutrients and heavy metals</vt:lpstr>
      <vt:lpstr>Availability &amp; uptake</vt:lpstr>
      <vt:lpstr>Cation Exchange</vt:lpstr>
      <vt:lpstr> </vt:lpstr>
      <vt:lpstr>Concept of critical concentration illustrated</vt:lpstr>
      <vt:lpstr>PowerPoint Presentation</vt:lpstr>
      <vt:lpstr>Heavy metals</vt:lpstr>
      <vt:lpstr>Heavy metals</vt:lpstr>
      <vt:lpstr>Comparison between redox-active and redox-inactive metals</vt:lpstr>
      <vt:lpstr>Heavy metal toxicity</vt:lpstr>
      <vt:lpstr>PowerPoint Presentation</vt:lpstr>
      <vt:lpstr>List of heavy metals and their effects </vt:lpstr>
      <vt:lpstr> Uptake mechanism of heavy metals in plants: </vt:lpstr>
      <vt:lpstr>Physiological effects of HM:</vt:lpstr>
      <vt:lpstr>PowerPoint Presentation</vt:lpstr>
      <vt:lpstr>PowerPoint Presentation</vt:lpstr>
      <vt:lpstr>Physiological effects of Metals in plants</vt:lpstr>
      <vt:lpstr>Effect on Reproduction</vt:lpstr>
      <vt:lpstr>Effects of Heavy metal stress HMS on plants </vt:lpstr>
      <vt:lpstr>PowerPoint Presentation</vt:lpstr>
      <vt:lpstr>Toxic effects of some redox-active metals: </vt:lpstr>
      <vt:lpstr>PowerPoint Presentation</vt:lpstr>
      <vt:lpstr>2. Non-Redox active metals: </vt:lpstr>
      <vt:lpstr>PowerPoint Presentation</vt:lpstr>
      <vt:lpstr>PowerPoint Presentation</vt:lpstr>
      <vt:lpstr>PowerPoint Presentation</vt:lpstr>
      <vt:lpstr>Effects of heavy metal action</vt:lpstr>
      <vt:lpstr>2. Toxic concentrations of metals, ROS and impact on plant secondary cell wall </vt:lpstr>
      <vt:lpstr>3. Inhibition of protein and enzymes</vt:lpstr>
      <vt:lpstr>4. Replacement of essential metals</vt:lpstr>
      <vt:lpstr>5. Radical production</vt:lpstr>
      <vt:lpstr>PowerPoint Presentation</vt:lpstr>
      <vt:lpstr>PowerPoint Presentation</vt:lpstr>
      <vt:lpstr>PowerPoint Presentation</vt:lpstr>
      <vt:lpstr>PowerPoint Presentation</vt:lpstr>
      <vt:lpstr>Cellular defense against heavy metals</vt:lpstr>
      <vt:lpstr>2. Nitric oxide (NO) </vt:lpstr>
      <vt:lpstr>3. Secondary metabolites: </vt:lpstr>
      <vt:lpstr>PowerPoint Presentation</vt:lpstr>
      <vt:lpstr>4. Phytochelatins (PCs)</vt:lpstr>
      <vt:lpstr>PowerPoint Presentation</vt:lpstr>
      <vt:lpstr>5. Metallothioneins (MTs)</vt:lpstr>
      <vt:lpstr>PowerPoint Presentation</vt:lpstr>
      <vt:lpstr>PowerPoint Presentation</vt:lpstr>
      <vt:lpstr>PowerPoint Presentation</vt:lpstr>
      <vt:lpstr>4. Proline (Pro) </vt:lpstr>
      <vt:lpstr>5. Arbuscular Mycorrhizal (AM) </vt:lpstr>
      <vt:lpstr>6. Plant Growth Hormones</vt:lpstr>
      <vt:lpstr>PowerPoint Presentation</vt:lpstr>
      <vt:lpstr>7. Heat Shock Proteins </vt:lpstr>
      <vt:lpstr>PowerPoint Presentation</vt:lpstr>
      <vt:lpstr>PowerPoint Presentation</vt:lpstr>
      <vt:lpstr>OMICS” Tools</vt:lpstr>
      <vt:lpstr>1. Genomics</vt:lpstr>
      <vt:lpstr>2. Metabolomics</vt:lpstr>
      <vt:lpstr>3.  Ionome and Ionomics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Plant stress and Physiology presentation Presented by Wajeeha Akbar &amp; Fatima Iftikhar</dc:title>
  <dc:creator>Fatima Iftikhar JPS Professional Tutor</dc:creator>
  <cp:lastModifiedBy>Rabia Naz</cp:lastModifiedBy>
  <cp:revision>11</cp:revision>
  <dcterms:created xsi:type="dcterms:W3CDTF">2020-12-15T22:38:01Z</dcterms:created>
  <dcterms:modified xsi:type="dcterms:W3CDTF">2021-12-03T09:57:06Z</dcterms:modified>
</cp:coreProperties>
</file>